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1876" r:id="rId5"/>
    <p:sldId id="1880" r:id="rId6"/>
    <p:sldId id="1881" r:id="rId7"/>
    <p:sldId id="1877" r:id="rId8"/>
    <p:sldId id="1878" r:id="rId9"/>
    <p:sldId id="1882" r:id="rId10"/>
    <p:sldId id="1883" r:id="rId11"/>
    <p:sldId id="1884" r:id="rId12"/>
    <p:sldId id="1885" r:id="rId13"/>
    <p:sldId id="1886" r:id="rId14"/>
    <p:sldId id="1887" r:id="rId15"/>
    <p:sldId id="1888" r:id="rId16"/>
    <p:sldId id="1889" r:id="rId17"/>
    <p:sldId id="1890" r:id="rId18"/>
    <p:sldId id="1891" r:id="rId19"/>
    <p:sldId id="1892" r:id="rId20"/>
    <p:sldId id="1893" r:id="rId21"/>
    <p:sldId id="1879" r:id="rId22"/>
    <p:sldId id="1894" r:id="rId23"/>
    <p:sldId id="1895" r:id="rId24"/>
    <p:sldId id="18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2941C8-E27D-48B0-975E-4755725C2D9C}" v="87" dt="2018-10-08T01:44:01.689"/>
    <p1510:client id="{28305421-C4DC-4D7D-9F7F-5B5604612983}" v="1" dt="2018-10-08T14:31:18.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69" d="100"/>
          <a:sy n="69" d="100"/>
        </p:scale>
        <p:origin x="4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37748-02AD-4585-8AA0-0C1844C72E34}" type="datetimeFigureOut">
              <a:rPr lang="en-US" smtClean="0"/>
              <a:t>10/8/2018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A8387-447A-43C3-AA12-DA0314143489}" type="slidenum">
              <a:rPr lang="en-US" smtClean="0"/>
              <a:t>‹#›</a:t>
            </a:fld>
            <a:endParaRPr lang="en-US"/>
          </a:p>
        </p:txBody>
      </p:sp>
    </p:spTree>
    <p:extLst>
      <p:ext uri="{BB962C8B-B14F-4D97-AF65-F5344CB8AC3E}">
        <p14:creationId xmlns:p14="http://schemas.microsoft.com/office/powerpoint/2010/main" val="135770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10/8/2018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208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870055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972854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738153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91182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6910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84538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6224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033964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361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488138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851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8050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27994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34184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9644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40170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20006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4819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8507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4002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owasp.org/index.php/Category:OWASP_ModSecurity_Core_Rule_Set_Project" TargetMode="Externa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emf"/><Relationship Id="rId4" Type="http://schemas.openxmlformats.org/officeDocument/2006/relationships/image" Target="../media/image9.png"/><Relationship Id="rId9" Type="http://schemas.openxmlformats.org/officeDocument/2006/relationships/image" Target="../media/image14.emf"/></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A6D19-C711-4FAA-9BE9-5437DD3F603C}"/>
              </a:ext>
            </a:extLst>
          </p:cNvPr>
          <p:cNvSpPr>
            <a:spLocks noGrp="1"/>
          </p:cNvSpPr>
          <p:nvPr>
            <p:ph type="title"/>
          </p:nvPr>
        </p:nvSpPr>
        <p:spPr/>
        <p:txBody>
          <a:bodyPr/>
          <a:lstStyle/>
          <a:p>
            <a:r>
              <a:rPr lang="en-US" dirty="0"/>
              <a:t>Azure Networking</a:t>
            </a:r>
          </a:p>
        </p:txBody>
      </p:sp>
    </p:spTree>
    <p:extLst>
      <p:ext uri="{BB962C8B-B14F-4D97-AF65-F5344CB8AC3E}">
        <p14:creationId xmlns:p14="http://schemas.microsoft.com/office/powerpoint/2010/main" val="27889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6C4-8092-4223-9997-DCC05231A691}"/>
              </a:ext>
            </a:extLst>
          </p:cNvPr>
          <p:cNvSpPr>
            <a:spLocks noGrp="1"/>
          </p:cNvSpPr>
          <p:nvPr>
            <p:ph type="title"/>
          </p:nvPr>
        </p:nvSpPr>
        <p:spPr/>
        <p:txBody>
          <a:bodyPr/>
          <a:lstStyle/>
          <a:p>
            <a:r>
              <a:rPr lang="en-US" dirty="0"/>
              <a:t>Network Load Balancer - Internal</a:t>
            </a:r>
          </a:p>
        </p:txBody>
      </p:sp>
      <p:sp>
        <p:nvSpPr>
          <p:cNvPr id="3" name="Text Placeholder 2">
            <a:extLst>
              <a:ext uri="{FF2B5EF4-FFF2-40B4-BE49-F238E27FC236}">
                <a16:creationId xmlns:a16="http://schemas.microsoft.com/office/drawing/2014/main" id="{95770107-AA08-4315-9E72-1CF64772AA52}"/>
              </a:ext>
            </a:extLst>
          </p:cNvPr>
          <p:cNvSpPr>
            <a:spLocks noGrp="1"/>
          </p:cNvSpPr>
          <p:nvPr>
            <p:ph type="body" sz="quarter" idx="10"/>
          </p:nvPr>
        </p:nvSpPr>
        <p:spPr>
          <a:xfrm>
            <a:off x="584200" y="1435497"/>
            <a:ext cx="4377459" cy="2154436"/>
          </a:xfrm>
        </p:spPr>
        <p:txBody>
          <a:bodyPr/>
          <a:lstStyle/>
          <a:p>
            <a:r>
              <a:rPr lang="en-US" dirty="0"/>
              <a:t>Directs traffic only to resources that are inside a virtual network or that use a VPN to access Azure infrastructure.</a:t>
            </a:r>
          </a:p>
        </p:txBody>
      </p:sp>
      <p:sp>
        <p:nvSpPr>
          <p:cNvPr id="4" name="Text Placeholder 2">
            <a:extLst>
              <a:ext uri="{FF2B5EF4-FFF2-40B4-BE49-F238E27FC236}">
                <a16:creationId xmlns:a16="http://schemas.microsoft.com/office/drawing/2014/main" id="{76CA1CC4-8AB6-4DC9-8E96-DFA1C661EA1F}"/>
              </a:ext>
            </a:extLst>
          </p:cNvPr>
          <p:cNvSpPr txBox="1">
            <a:spLocks/>
          </p:cNvSpPr>
          <p:nvPr/>
        </p:nvSpPr>
        <p:spPr>
          <a:xfrm>
            <a:off x="10222964" y="267255"/>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Load Balancer</a:t>
            </a:r>
          </a:p>
        </p:txBody>
      </p:sp>
      <p:pic>
        <p:nvPicPr>
          <p:cNvPr id="5" name="Picture 4">
            <a:extLst>
              <a:ext uri="{FF2B5EF4-FFF2-40B4-BE49-F238E27FC236}">
                <a16:creationId xmlns:a16="http://schemas.microsoft.com/office/drawing/2014/main" id="{1CFF9E10-7241-484C-A1D7-48BAAF9621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1130" y="149131"/>
            <a:ext cx="679227" cy="679227"/>
          </a:xfrm>
          <a:prstGeom prst="rect">
            <a:avLst/>
          </a:prstGeom>
        </p:spPr>
      </p:pic>
      <p:pic>
        <p:nvPicPr>
          <p:cNvPr id="1026" name="Picture 2" descr="Internal Load Balancer example">
            <a:extLst>
              <a:ext uri="{FF2B5EF4-FFF2-40B4-BE49-F238E27FC236}">
                <a16:creationId xmlns:a16="http://schemas.microsoft.com/office/drawing/2014/main" id="{FC3FBF32-4092-45A1-8B25-8376D4718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016" y="1018303"/>
            <a:ext cx="5629189" cy="569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889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A53F-4D67-4668-A37C-E1D25B5F38F5}"/>
              </a:ext>
            </a:extLst>
          </p:cNvPr>
          <p:cNvSpPr>
            <a:spLocks noGrp="1"/>
          </p:cNvSpPr>
          <p:nvPr>
            <p:ph type="title"/>
          </p:nvPr>
        </p:nvSpPr>
        <p:spPr/>
        <p:txBody>
          <a:bodyPr/>
          <a:lstStyle/>
          <a:p>
            <a:r>
              <a:rPr lang="en-US" dirty="0"/>
              <a:t>Azure Application Gateway</a:t>
            </a:r>
          </a:p>
        </p:txBody>
      </p:sp>
      <p:sp>
        <p:nvSpPr>
          <p:cNvPr id="3" name="Text Placeholder 2">
            <a:extLst>
              <a:ext uri="{FF2B5EF4-FFF2-40B4-BE49-F238E27FC236}">
                <a16:creationId xmlns:a16="http://schemas.microsoft.com/office/drawing/2014/main" id="{AA900784-1952-473B-B1B2-5B501771C2E3}"/>
              </a:ext>
            </a:extLst>
          </p:cNvPr>
          <p:cNvSpPr>
            <a:spLocks noGrp="1"/>
          </p:cNvSpPr>
          <p:nvPr>
            <p:ph type="body" sz="quarter" idx="10"/>
          </p:nvPr>
        </p:nvSpPr>
        <p:spPr>
          <a:xfrm>
            <a:off x="584200" y="1435497"/>
            <a:ext cx="4711700" cy="5429179"/>
          </a:xfrm>
        </p:spPr>
        <p:txBody>
          <a:bodyPr/>
          <a:lstStyle/>
          <a:p>
            <a:r>
              <a:rPr lang="en-US" dirty="0"/>
              <a:t>Web traffic load balancer that enables you to manage traffic to your web applications.</a:t>
            </a:r>
          </a:p>
          <a:p>
            <a:r>
              <a:rPr lang="en-US" dirty="0"/>
              <a:t>Performs application layer (OSI layer 7) load balancing and SSL termination.</a:t>
            </a:r>
          </a:p>
          <a:p>
            <a:r>
              <a:rPr lang="en-US" dirty="0"/>
              <a:t>Web application firewall based on rules from the </a:t>
            </a:r>
            <a:r>
              <a:rPr lang="en-US" u="sng" dirty="0">
                <a:hlinkClick r:id="rId2"/>
              </a:rPr>
              <a:t>OWASP (Open Web Application Security Project) core rule sets</a:t>
            </a:r>
            <a:r>
              <a:rPr lang="en-US" dirty="0"/>
              <a:t> 3.0 or 2.2.9.</a:t>
            </a:r>
          </a:p>
        </p:txBody>
      </p:sp>
      <p:pic>
        <p:nvPicPr>
          <p:cNvPr id="2050" name="Picture 2" descr="imageURLroute">
            <a:extLst>
              <a:ext uri="{FF2B5EF4-FFF2-40B4-BE49-F238E27FC236}">
                <a16:creationId xmlns:a16="http://schemas.microsoft.com/office/drawing/2014/main" id="{222CA806-5BAB-4CA0-BB54-1235DAF2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328737"/>
            <a:ext cx="6858000" cy="4200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406389B-3F30-454A-8978-4481867B8C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6744" y="339358"/>
            <a:ext cx="679227" cy="679227"/>
          </a:xfrm>
          <a:prstGeom prst="rect">
            <a:avLst/>
          </a:prstGeom>
        </p:spPr>
      </p:pic>
      <p:sp>
        <p:nvSpPr>
          <p:cNvPr id="8" name="Text Placeholder 2">
            <a:extLst>
              <a:ext uri="{FF2B5EF4-FFF2-40B4-BE49-F238E27FC236}">
                <a16:creationId xmlns:a16="http://schemas.microsoft.com/office/drawing/2014/main" id="{E8146312-797E-4E8D-A08B-7B3A0E41C37C}"/>
              </a:ext>
            </a:extLst>
          </p:cNvPr>
          <p:cNvSpPr txBox="1">
            <a:spLocks/>
          </p:cNvSpPr>
          <p:nvPr/>
        </p:nvSpPr>
        <p:spPr>
          <a:xfrm>
            <a:off x="8378578" y="457200"/>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Application Gateway with WAF </a:t>
            </a:r>
          </a:p>
        </p:txBody>
      </p:sp>
    </p:spTree>
    <p:extLst>
      <p:ext uri="{BB962C8B-B14F-4D97-AF65-F5344CB8AC3E}">
        <p14:creationId xmlns:p14="http://schemas.microsoft.com/office/powerpoint/2010/main" val="10112455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C368-16B8-4C00-8C70-38F42C12DAAF}"/>
              </a:ext>
            </a:extLst>
          </p:cNvPr>
          <p:cNvSpPr>
            <a:spLocks noGrp="1"/>
          </p:cNvSpPr>
          <p:nvPr>
            <p:ph type="title"/>
          </p:nvPr>
        </p:nvSpPr>
        <p:spPr/>
        <p:txBody>
          <a:bodyPr/>
          <a:lstStyle/>
          <a:p>
            <a:r>
              <a:rPr lang="en-US" dirty="0"/>
              <a:t>Traffic Manager</a:t>
            </a:r>
          </a:p>
        </p:txBody>
      </p:sp>
      <p:sp>
        <p:nvSpPr>
          <p:cNvPr id="3" name="Text Placeholder 2">
            <a:extLst>
              <a:ext uri="{FF2B5EF4-FFF2-40B4-BE49-F238E27FC236}">
                <a16:creationId xmlns:a16="http://schemas.microsoft.com/office/drawing/2014/main" id="{8EAC700B-6BFC-4C75-BAB5-0FE907EFCE31}"/>
              </a:ext>
            </a:extLst>
          </p:cNvPr>
          <p:cNvSpPr>
            <a:spLocks noGrp="1"/>
          </p:cNvSpPr>
          <p:nvPr>
            <p:ph type="body" sz="quarter" idx="10"/>
          </p:nvPr>
        </p:nvSpPr>
        <p:spPr>
          <a:xfrm>
            <a:off x="584200" y="1435497"/>
            <a:ext cx="11018520" cy="5256824"/>
          </a:xfrm>
        </p:spPr>
        <p:txBody>
          <a:bodyPr/>
          <a:lstStyle/>
          <a:p>
            <a:r>
              <a:rPr lang="en-US" dirty="0"/>
              <a:t>A DNS-based traffic load balancer that enables you to distribute traffic optimally to services across global Azure regions, while providing high availability and responsiveness.</a:t>
            </a:r>
          </a:p>
          <a:p>
            <a:r>
              <a:rPr lang="en-US" dirty="0"/>
              <a:t>There are several traffic routing methods available in Traffic Manager:</a:t>
            </a:r>
          </a:p>
          <a:p>
            <a:pPr lvl="1"/>
            <a:r>
              <a:rPr lang="en-US" dirty="0"/>
              <a:t>Priority: use a primary service endpoint for all traffic</a:t>
            </a:r>
          </a:p>
          <a:p>
            <a:pPr lvl="1"/>
            <a:r>
              <a:rPr lang="en-US" dirty="0"/>
              <a:t>Weighted: when you want to distribute traffic across a set of endpoints, either evenly or according to weights, which you define.</a:t>
            </a:r>
          </a:p>
          <a:p>
            <a:pPr lvl="1"/>
            <a:r>
              <a:rPr lang="en-US" dirty="0"/>
              <a:t>Performance: when you have endpoints in different geographic locations and you want end users to use the "closest" endpoint in terms of the lowest network latency.</a:t>
            </a:r>
          </a:p>
          <a:p>
            <a:pPr lvl="1"/>
            <a:r>
              <a:rPr lang="en-US" dirty="0"/>
              <a:t>Geographic: users are directed to specific endpoints (Azure, External, or Nested) based on which geographic location their DNS query originates from. </a:t>
            </a:r>
          </a:p>
          <a:p>
            <a:pPr lvl="1"/>
            <a:r>
              <a:rPr lang="en-US" dirty="0" err="1"/>
              <a:t>Multivalue</a:t>
            </a:r>
            <a:r>
              <a:rPr lang="en-US" dirty="0"/>
              <a:t>: When a query is received for this profile, all healthy endpoints are returned.</a:t>
            </a:r>
          </a:p>
          <a:p>
            <a:pPr lvl="1"/>
            <a:r>
              <a:rPr lang="en-US" dirty="0"/>
              <a:t>Subnet: map sets of end-user IP address ranges to a specific endpoint within a Traffic Manager profile. </a:t>
            </a:r>
          </a:p>
        </p:txBody>
      </p:sp>
    </p:spTree>
    <p:extLst>
      <p:ext uri="{BB962C8B-B14F-4D97-AF65-F5344CB8AC3E}">
        <p14:creationId xmlns:p14="http://schemas.microsoft.com/office/powerpoint/2010/main" val="25350554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8FD4-A254-4BA9-9C94-3EC13AC776C4}"/>
              </a:ext>
            </a:extLst>
          </p:cNvPr>
          <p:cNvSpPr>
            <a:spLocks noGrp="1"/>
          </p:cNvSpPr>
          <p:nvPr>
            <p:ph type="title"/>
          </p:nvPr>
        </p:nvSpPr>
        <p:spPr/>
        <p:txBody>
          <a:bodyPr/>
          <a:lstStyle/>
          <a:p>
            <a:r>
              <a:rPr lang="en-US" dirty="0"/>
              <a:t>Firewall</a:t>
            </a:r>
          </a:p>
        </p:txBody>
      </p:sp>
      <p:sp>
        <p:nvSpPr>
          <p:cNvPr id="3" name="Text Placeholder 2">
            <a:extLst>
              <a:ext uri="{FF2B5EF4-FFF2-40B4-BE49-F238E27FC236}">
                <a16:creationId xmlns:a16="http://schemas.microsoft.com/office/drawing/2014/main" id="{E1A6FD90-E3C7-435E-8E25-5336787D54A0}"/>
              </a:ext>
            </a:extLst>
          </p:cNvPr>
          <p:cNvSpPr>
            <a:spLocks noGrp="1"/>
          </p:cNvSpPr>
          <p:nvPr>
            <p:ph type="body" sz="quarter" idx="10"/>
          </p:nvPr>
        </p:nvSpPr>
        <p:spPr>
          <a:xfrm>
            <a:off x="584200" y="1435497"/>
            <a:ext cx="5511800" cy="4912114"/>
          </a:xfrm>
        </p:spPr>
        <p:txBody>
          <a:bodyPr/>
          <a:lstStyle/>
          <a:p>
            <a:r>
              <a:rPr lang="en-US" dirty="0"/>
              <a:t>A managed, cloud-based network security service that protects your Azure Virtual Network resources. </a:t>
            </a:r>
          </a:p>
          <a:p>
            <a:r>
              <a:rPr lang="en-US" dirty="0"/>
              <a:t>It is a fully stateful firewall as a service with built-in high availability and unrestricted cloud scalability.</a:t>
            </a:r>
          </a:p>
          <a:p>
            <a:r>
              <a:rPr lang="en-US" dirty="0"/>
              <a:t>Centrally create, enforce, and log application and network connectivity policies across subscriptions and virtual networks</a:t>
            </a:r>
          </a:p>
        </p:txBody>
      </p:sp>
      <p:pic>
        <p:nvPicPr>
          <p:cNvPr id="3076" name="Picture 4" descr="Tutorial network infrastructure">
            <a:extLst>
              <a:ext uri="{FF2B5EF4-FFF2-40B4-BE49-F238E27FC236}">
                <a16:creationId xmlns:a16="http://schemas.microsoft.com/office/drawing/2014/main" id="{C8E413D7-91D0-47DD-B81C-279EEA1A8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169" y="2076017"/>
            <a:ext cx="53340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213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E919-B545-4E3D-B3BC-79F0F4761FBC}"/>
              </a:ext>
            </a:extLst>
          </p:cNvPr>
          <p:cNvSpPr>
            <a:spLocks noGrp="1"/>
          </p:cNvSpPr>
          <p:nvPr>
            <p:ph type="title"/>
          </p:nvPr>
        </p:nvSpPr>
        <p:spPr/>
        <p:txBody>
          <a:bodyPr/>
          <a:lstStyle/>
          <a:p>
            <a:r>
              <a:rPr lang="en-US" dirty="0"/>
              <a:t>Front Door</a:t>
            </a:r>
          </a:p>
        </p:txBody>
      </p:sp>
      <p:sp>
        <p:nvSpPr>
          <p:cNvPr id="3" name="Text Placeholder 2">
            <a:extLst>
              <a:ext uri="{FF2B5EF4-FFF2-40B4-BE49-F238E27FC236}">
                <a16:creationId xmlns:a16="http://schemas.microsoft.com/office/drawing/2014/main" id="{41C38418-3646-47C4-B983-6C16161D32EB}"/>
              </a:ext>
            </a:extLst>
          </p:cNvPr>
          <p:cNvSpPr>
            <a:spLocks noGrp="1"/>
          </p:cNvSpPr>
          <p:nvPr>
            <p:ph type="body" sz="quarter" idx="10"/>
          </p:nvPr>
        </p:nvSpPr>
        <p:spPr>
          <a:xfrm>
            <a:off x="584200" y="1435497"/>
            <a:ext cx="11018520" cy="2671501"/>
          </a:xfrm>
        </p:spPr>
        <p:txBody>
          <a:bodyPr/>
          <a:lstStyle/>
          <a:p>
            <a:r>
              <a:rPr lang="en-US" dirty="0"/>
              <a:t>Define, manage, and monitor the global routing for your web traffic by optimizing for best performance and instant global failover for high availability.</a:t>
            </a:r>
          </a:p>
          <a:p>
            <a:r>
              <a:rPr lang="en-US" dirty="0"/>
              <a:t>Works at Layer 7 or HTTP/HTTPS layer and uses anycast protocol with split TCP and Microsoft's global network for improving global connectivity.</a:t>
            </a:r>
          </a:p>
        </p:txBody>
      </p:sp>
      <p:pic>
        <p:nvPicPr>
          <p:cNvPr id="4" name="Picture 3">
            <a:extLst>
              <a:ext uri="{FF2B5EF4-FFF2-40B4-BE49-F238E27FC236}">
                <a16:creationId xmlns:a16="http://schemas.microsoft.com/office/drawing/2014/main" id="{E89E5BBD-77FE-463B-BF88-BA27DAA196CF}"/>
              </a:ext>
            </a:extLst>
          </p:cNvPr>
          <p:cNvPicPr>
            <a:picLocks noChangeAspect="1"/>
          </p:cNvPicPr>
          <p:nvPr/>
        </p:nvPicPr>
        <p:blipFill>
          <a:blip r:embed="rId2"/>
          <a:stretch>
            <a:fillRect/>
          </a:stretch>
        </p:blipFill>
        <p:spPr>
          <a:xfrm>
            <a:off x="9625757" y="380385"/>
            <a:ext cx="581025" cy="561975"/>
          </a:xfrm>
          <a:prstGeom prst="rect">
            <a:avLst/>
          </a:prstGeom>
        </p:spPr>
      </p:pic>
      <p:sp>
        <p:nvSpPr>
          <p:cNvPr id="5" name="Text Placeholder 2">
            <a:extLst>
              <a:ext uri="{FF2B5EF4-FFF2-40B4-BE49-F238E27FC236}">
                <a16:creationId xmlns:a16="http://schemas.microsoft.com/office/drawing/2014/main" id="{55B9925C-12BA-4AEA-ACD7-E9BDFFDD47A9}"/>
              </a:ext>
            </a:extLst>
          </p:cNvPr>
          <p:cNvSpPr txBox="1">
            <a:spLocks/>
          </p:cNvSpPr>
          <p:nvPr/>
        </p:nvSpPr>
        <p:spPr>
          <a:xfrm>
            <a:off x="10322497" y="436610"/>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Front Door</a:t>
            </a:r>
          </a:p>
        </p:txBody>
      </p:sp>
    </p:spTree>
    <p:extLst>
      <p:ext uri="{BB962C8B-B14F-4D97-AF65-F5344CB8AC3E}">
        <p14:creationId xmlns:p14="http://schemas.microsoft.com/office/powerpoint/2010/main" val="3622384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E3EB-AFF4-4A04-B468-47F6DDA667C8}"/>
              </a:ext>
            </a:extLst>
          </p:cNvPr>
          <p:cNvSpPr>
            <a:spLocks noGrp="1"/>
          </p:cNvSpPr>
          <p:nvPr>
            <p:ph type="title"/>
          </p:nvPr>
        </p:nvSpPr>
        <p:spPr/>
        <p:txBody>
          <a:bodyPr/>
          <a:lstStyle/>
          <a:p>
            <a:r>
              <a:rPr lang="en-US" dirty="0"/>
              <a:t>Content Delivery Network</a:t>
            </a:r>
          </a:p>
        </p:txBody>
      </p:sp>
      <p:sp>
        <p:nvSpPr>
          <p:cNvPr id="3" name="Text Placeholder 2">
            <a:extLst>
              <a:ext uri="{FF2B5EF4-FFF2-40B4-BE49-F238E27FC236}">
                <a16:creationId xmlns:a16="http://schemas.microsoft.com/office/drawing/2014/main" id="{30F48A74-558C-4505-A761-EC346F982293}"/>
              </a:ext>
            </a:extLst>
          </p:cNvPr>
          <p:cNvSpPr>
            <a:spLocks noGrp="1"/>
          </p:cNvSpPr>
          <p:nvPr>
            <p:ph type="body" sz="quarter" idx="10"/>
          </p:nvPr>
        </p:nvSpPr>
        <p:spPr>
          <a:xfrm>
            <a:off x="584200" y="1435497"/>
            <a:ext cx="11018520" cy="1809726"/>
          </a:xfrm>
        </p:spPr>
        <p:txBody>
          <a:bodyPr/>
          <a:lstStyle/>
          <a:p>
            <a:r>
              <a:rPr lang="en-US" dirty="0"/>
              <a:t>A distributed network of servers that can efficiently deliver web content to users. </a:t>
            </a:r>
          </a:p>
          <a:p>
            <a:r>
              <a:rPr lang="en-US" dirty="0"/>
              <a:t>CDNs store cached content on edge servers in point-of-presence (POP) locations that are close to end users, to minimize latency.</a:t>
            </a:r>
          </a:p>
        </p:txBody>
      </p:sp>
      <p:pic>
        <p:nvPicPr>
          <p:cNvPr id="4" name="Picture 3">
            <a:extLst>
              <a:ext uri="{FF2B5EF4-FFF2-40B4-BE49-F238E27FC236}">
                <a16:creationId xmlns:a16="http://schemas.microsoft.com/office/drawing/2014/main" id="{14DA8BD4-D917-4F99-8F0C-F8ACEF6A82C1}"/>
              </a:ext>
            </a:extLst>
          </p:cNvPr>
          <p:cNvPicPr>
            <a:picLocks noChangeAspect="1"/>
          </p:cNvPicPr>
          <p:nvPr/>
        </p:nvPicPr>
        <p:blipFill>
          <a:blip r:embed="rId2"/>
          <a:stretch>
            <a:fillRect/>
          </a:stretch>
        </p:blipFill>
        <p:spPr>
          <a:xfrm>
            <a:off x="7768888" y="230908"/>
            <a:ext cx="780290" cy="780290"/>
          </a:xfrm>
          <a:prstGeom prst="rect">
            <a:avLst/>
          </a:prstGeom>
        </p:spPr>
      </p:pic>
      <p:sp>
        <p:nvSpPr>
          <p:cNvPr id="5" name="Text Placeholder 2">
            <a:extLst>
              <a:ext uri="{FF2B5EF4-FFF2-40B4-BE49-F238E27FC236}">
                <a16:creationId xmlns:a16="http://schemas.microsoft.com/office/drawing/2014/main" id="{F6A0A58E-A4A8-41DA-86B5-B1C56515E614}"/>
              </a:ext>
            </a:extLst>
          </p:cNvPr>
          <p:cNvSpPr txBox="1">
            <a:spLocks/>
          </p:cNvSpPr>
          <p:nvPr/>
        </p:nvSpPr>
        <p:spPr>
          <a:xfrm>
            <a:off x="8684953" y="42764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Content Delivery Network</a:t>
            </a:r>
          </a:p>
        </p:txBody>
      </p:sp>
    </p:spTree>
    <p:extLst>
      <p:ext uri="{BB962C8B-B14F-4D97-AF65-F5344CB8AC3E}">
        <p14:creationId xmlns:p14="http://schemas.microsoft.com/office/powerpoint/2010/main" val="15531338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6C83-3895-41F2-9DF5-C911E594CB31}"/>
              </a:ext>
            </a:extLst>
          </p:cNvPr>
          <p:cNvSpPr>
            <a:spLocks noGrp="1"/>
          </p:cNvSpPr>
          <p:nvPr>
            <p:ph type="title"/>
          </p:nvPr>
        </p:nvSpPr>
        <p:spPr/>
        <p:txBody>
          <a:bodyPr/>
          <a:lstStyle/>
          <a:p>
            <a:r>
              <a:rPr lang="en-US" dirty="0"/>
              <a:t>Network Watcher</a:t>
            </a:r>
          </a:p>
        </p:txBody>
      </p:sp>
      <p:sp>
        <p:nvSpPr>
          <p:cNvPr id="3" name="Text Placeholder 2">
            <a:extLst>
              <a:ext uri="{FF2B5EF4-FFF2-40B4-BE49-F238E27FC236}">
                <a16:creationId xmlns:a16="http://schemas.microsoft.com/office/drawing/2014/main" id="{78A977A0-3F1A-4025-A403-88864FAACDD1}"/>
              </a:ext>
            </a:extLst>
          </p:cNvPr>
          <p:cNvSpPr>
            <a:spLocks noGrp="1"/>
          </p:cNvSpPr>
          <p:nvPr>
            <p:ph type="body" sz="quarter" idx="10"/>
          </p:nvPr>
        </p:nvSpPr>
        <p:spPr>
          <a:xfrm>
            <a:off x="584200" y="1435497"/>
            <a:ext cx="11018520" cy="3287054"/>
          </a:xfrm>
        </p:spPr>
        <p:txBody>
          <a:bodyPr/>
          <a:lstStyle/>
          <a:p>
            <a:r>
              <a:rPr lang="en-US" dirty="0"/>
              <a:t>Provides tools to monitor, diagnose, view metrics, and enable or disable logs for resources in an Azure virtual network.</a:t>
            </a:r>
          </a:p>
          <a:p>
            <a:pPr lvl="1"/>
            <a:r>
              <a:rPr lang="en-US" b="1" dirty="0"/>
              <a:t>Monitor communication between a virtual machine and an endpoint</a:t>
            </a:r>
          </a:p>
          <a:p>
            <a:pPr lvl="1"/>
            <a:r>
              <a:rPr lang="en-US" b="1" dirty="0"/>
              <a:t>Diagnose network traffic filtering problems to or from a VM</a:t>
            </a:r>
          </a:p>
          <a:p>
            <a:pPr lvl="1"/>
            <a:r>
              <a:rPr lang="en-US" b="1" dirty="0"/>
              <a:t>Diagnose outbound connections from a VM</a:t>
            </a:r>
          </a:p>
          <a:p>
            <a:pPr lvl="1"/>
            <a:r>
              <a:rPr lang="en-US" b="1" dirty="0"/>
              <a:t>Capture packets to and from a VM</a:t>
            </a:r>
          </a:p>
          <a:p>
            <a:pPr marL="0" indent="0">
              <a:buNone/>
            </a:pPr>
            <a:br>
              <a:rPr lang="en-US" dirty="0"/>
            </a:br>
            <a:endParaRPr lang="en-US" dirty="0"/>
          </a:p>
        </p:txBody>
      </p:sp>
      <p:pic>
        <p:nvPicPr>
          <p:cNvPr id="4" name="Picture 3">
            <a:extLst>
              <a:ext uri="{FF2B5EF4-FFF2-40B4-BE49-F238E27FC236}">
                <a16:creationId xmlns:a16="http://schemas.microsoft.com/office/drawing/2014/main" id="{5AD8140C-DF9E-4772-90E1-73C617C2688B}"/>
              </a:ext>
            </a:extLst>
          </p:cNvPr>
          <p:cNvPicPr>
            <a:picLocks noChangeAspect="1"/>
          </p:cNvPicPr>
          <p:nvPr/>
        </p:nvPicPr>
        <p:blipFill>
          <a:blip r:embed="rId2"/>
          <a:stretch>
            <a:fillRect/>
          </a:stretch>
        </p:blipFill>
        <p:spPr>
          <a:xfrm>
            <a:off x="9012694" y="190440"/>
            <a:ext cx="714780" cy="533520"/>
          </a:xfrm>
          <a:prstGeom prst="rect">
            <a:avLst/>
          </a:prstGeom>
        </p:spPr>
      </p:pic>
      <p:sp>
        <p:nvSpPr>
          <p:cNvPr id="5" name="Text Placeholder 2">
            <a:extLst>
              <a:ext uri="{FF2B5EF4-FFF2-40B4-BE49-F238E27FC236}">
                <a16:creationId xmlns:a16="http://schemas.microsoft.com/office/drawing/2014/main" id="{680D61AF-FE05-400B-A57B-AE393E6EE3EF}"/>
              </a:ext>
            </a:extLst>
          </p:cNvPr>
          <p:cNvSpPr txBox="1">
            <a:spLocks/>
          </p:cNvSpPr>
          <p:nvPr/>
        </p:nvSpPr>
        <p:spPr>
          <a:xfrm>
            <a:off x="9848735" y="267255"/>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Network Watcher</a:t>
            </a:r>
          </a:p>
        </p:txBody>
      </p:sp>
    </p:spTree>
    <p:extLst>
      <p:ext uri="{BB962C8B-B14F-4D97-AF65-F5344CB8AC3E}">
        <p14:creationId xmlns:p14="http://schemas.microsoft.com/office/powerpoint/2010/main" val="22774314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ACC1A-74A3-487E-A0E1-D81C6CB82076}"/>
              </a:ext>
            </a:extLst>
          </p:cNvPr>
          <p:cNvSpPr>
            <a:spLocks noGrp="1"/>
          </p:cNvSpPr>
          <p:nvPr>
            <p:ph type="title"/>
          </p:nvPr>
        </p:nvSpPr>
        <p:spPr/>
        <p:txBody>
          <a:bodyPr/>
          <a:lstStyle/>
          <a:p>
            <a:r>
              <a:rPr lang="en-US" dirty="0"/>
              <a:t>Azure Networking</a:t>
            </a:r>
          </a:p>
        </p:txBody>
      </p:sp>
      <p:sp>
        <p:nvSpPr>
          <p:cNvPr id="4" name="Text Placeholder 3">
            <a:extLst>
              <a:ext uri="{FF2B5EF4-FFF2-40B4-BE49-F238E27FC236}">
                <a16:creationId xmlns:a16="http://schemas.microsoft.com/office/drawing/2014/main" id="{E16FAB85-8FC0-4715-AB43-3AB1A7CDB71C}"/>
              </a:ext>
            </a:extLst>
          </p:cNvPr>
          <p:cNvSpPr>
            <a:spLocks noGrp="1"/>
          </p:cNvSpPr>
          <p:nvPr>
            <p:ph type="body" sz="quarter" idx="10"/>
          </p:nvPr>
        </p:nvSpPr>
        <p:spPr>
          <a:xfrm>
            <a:off x="584200" y="1435497"/>
            <a:ext cx="11018520" cy="1465016"/>
          </a:xfrm>
        </p:spPr>
        <p:txBody>
          <a:bodyPr/>
          <a:lstStyle/>
          <a:p>
            <a:r>
              <a:rPr lang="en-US" dirty="0"/>
              <a:t>Virtual Machine Networking</a:t>
            </a:r>
          </a:p>
          <a:p>
            <a:r>
              <a:rPr lang="en-US" dirty="0"/>
              <a:t>Key Networking Services</a:t>
            </a:r>
          </a:p>
          <a:p>
            <a:r>
              <a:rPr lang="en-US" b="1" dirty="0"/>
              <a:t>Hybrid Connectivity</a:t>
            </a:r>
          </a:p>
        </p:txBody>
      </p:sp>
    </p:spTree>
    <p:extLst>
      <p:ext uri="{BB962C8B-B14F-4D97-AF65-F5344CB8AC3E}">
        <p14:creationId xmlns:p14="http://schemas.microsoft.com/office/powerpoint/2010/main" val="40609621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2DD8-FE27-4640-ADC5-D6C2CA245886}"/>
              </a:ext>
            </a:extLst>
          </p:cNvPr>
          <p:cNvSpPr>
            <a:spLocks noGrp="1"/>
          </p:cNvSpPr>
          <p:nvPr>
            <p:ph type="title"/>
          </p:nvPr>
        </p:nvSpPr>
        <p:spPr/>
        <p:txBody>
          <a:bodyPr/>
          <a:lstStyle/>
          <a:p>
            <a:r>
              <a:rPr lang="en-US" dirty="0"/>
              <a:t>Hybrid Connectivity </a:t>
            </a:r>
          </a:p>
        </p:txBody>
      </p:sp>
      <p:sp>
        <p:nvSpPr>
          <p:cNvPr id="3" name="Rectangle 2">
            <a:extLst>
              <a:ext uri="{FF2B5EF4-FFF2-40B4-BE49-F238E27FC236}">
                <a16:creationId xmlns:a16="http://schemas.microsoft.com/office/drawing/2014/main" id="{51595119-31F4-45C7-BB73-EEC4A3417F64}"/>
              </a:ext>
            </a:extLst>
          </p:cNvPr>
          <p:cNvSpPr/>
          <p:nvPr/>
        </p:nvSpPr>
        <p:spPr>
          <a:xfrm>
            <a:off x="238182" y="2819527"/>
            <a:ext cx="11772899" cy="1100878"/>
          </a:xfrm>
          <a:prstGeom prst="rect">
            <a:avLst/>
          </a:prstGeom>
          <a:solidFill>
            <a:srgbClr val="0070C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 name="Freeform 52">
            <a:extLst>
              <a:ext uri="{FF2B5EF4-FFF2-40B4-BE49-F238E27FC236}">
                <a16:creationId xmlns:a16="http://schemas.microsoft.com/office/drawing/2014/main" id="{FBBD35C1-FBEA-4078-9FC3-7CBFDA06597A}"/>
              </a:ext>
            </a:extLst>
          </p:cNvPr>
          <p:cNvSpPr/>
          <p:nvPr/>
        </p:nvSpPr>
        <p:spPr>
          <a:xfrm rot="5400000">
            <a:off x="6266658" y="2343555"/>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 name="Freeform 53">
            <a:extLst>
              <a:ext uri="{FF2B5EF4-FFF2-40B4-BE49-F238E27FC236}">
                <a16:creationId xmlns:a16="http://schemas.microsoft.com/office/drawing/2014/main" id="{709F654D-D152-40D0-A1D5-76628AFC2B7B}"/>
              </a:ext>
            </a:extLst>
          </p:cNvPr>
          <p:cNvSpPr/>
          <p:nvPr/>
        </p:nvSpPr>
        <p:spPr>
          <a:xfrm rot="5400000">
            <a:off x="714161" y="2343555"/>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6" name="Group 5">
            <a:extLst>
              <a:ext uri="{FF2B5EF4-FFF2-40B4-BE49-F238E27FC236}">
                <a16:creationId xmlns:a16="http://schemas.microsoft.com/office/drawing/2014/main" id="{2CD388E9-EE44-4020-809C-9FB7A28DB1C7}"/>
              </a:ext>
            </a:extLst>
          </p:cNvPr>
          <p:cNvGrpSpPr/>
          <p:nvPr/>
        </p:nvGrpSpPr>
        <p:grpSpPr>
          <a:xfrm>
            <a:off x="806817" y="2849130"/>
            <a:ext cx="549467" cy="750287"/>
            <a:chOff x="5293615" y="2178868"/>
            <a:chExt cx="1189325" cy="1488408"/>
          </a:xfrm>
        </p:grpSpPr>
        <p:pic>
          <p:nvPicPr>
            <p:cNvPr id="7" name="Picture 2">
              <a:extLst>
                <a:ext uri="{FF2B5EF4-FFF2-40B4-BE49-F238E27FC236}">
                  <a16:creationId xmlns:a16="http://schemas.microsoft.com/office/drawing/2014/main" id="{89942CC5-7577-4063-A908-8E3E44F6D25A}"/>
                </a:ext>
              </a:extLst>
            </p:cNvPr>
            <p:cNvPicPr>
              <a:picLocks noChangeAspect="1" noChangeArrowheads="1"/>
            </p:cNvPicPr>
            <p:nvPr/>
          </p:nvPicPr>
          <p:blipFill>
            <a:blip r:embed="rId3" cstate="print">
              <a:biLevel thresh="25000"/>
            </a:blip>
            <a:srcRect/>
            <a:stretch>
              <a:fillRect/>
            </a:stretch>
          </p:blipFill>
          <p:spPr bwMode="auto">
            <a:xfrm>
              <a:off x="5293615" y="2178868"/>
              <a:ext cx="1178385" cy="1079716"/>
            </a:xfrm>
            <a:prstGeom prst="rect">
              <a:avLst/>
            </a:prstGeom>
            <a:noFill/>
            <a:ln w="9525">
              <a:noFill/>
              <a:miter lim="800000"/>
              <a:headEnd/>
              <a:tailEnd/>
            </a:ln>
            <a:effectLst/>
          </p:spPr>
        </p:pic>
        <p:sp>
          <p:nvSpPr>
            <p:cNvPr id="8" name="Isosceles Triangle 7">
              <a:extLst>
                <a:ext uri="{FF2B5EF4-FFF2-40B4-BE49-F238E27FC236}">
                  <a16:creationId xmlns:a16="http://schemas.microsoft.com/office/drawing/2014/main" id="{3BB870BA-49DD-420F-8DBE-A7B507F9936B}"/>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9" name="Straight Connector 8">
            <a:extLst>
              <a:ext uri="{FF2B5EF4-FFF2-40B4-BE49-F238E27FC236}">
                <a16:creationId xmlns:a16="http://schemas.microsoft.com/office/drawing/2014/main" id="{D9BDF793-A5DD-44C6-8F2A-5E3B8506DFCA}"/>
              </a:ext>
            </a:extLst>
          </p:cNvPr>
          <p:cNvCxnSpPr/>
          <p:nvPr/>
        </p:nvCxnSpPr>
        <p:spPr>
          <a:xfrm flipH="1">
            <a:off x="2129768" y="3373079"/>
            <a:ext cx="941118"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sp>
        <p:nvSpPr>
          <p:cNvPr id="10" name="Rectangle 9">
            <a:extLst>
              <a:ext uri="{FF2B5EF4-FFF2-40B4-BE49-F238E27FC236}">
                <a16:creationId xmlns:a16="http://schemas.microsoft.com/office/drawing/2014/main" id="{97FD5CAE-1398-4293-A137-6AF86B987355}"/>
              </a:ext>
            </a:extLst>
          </p:cNvPr>
          <p:cNvSpPr/>
          <p:nvPr/>
        </p:nvSpPr>
        <p:spPr>
          <a:xfrm>
            <a:off x="2790882" y="3098187"/>
            <a:ext cx="2534410" cy="566285"/>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site-to-site </a:t>
            </a:r>
          </a:p>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11" name="Straight Connector 10">
            <a:extLst>
              <a:ext uri="{FF2B5EF4-FFF2-40B4-BE49-F238E27FC236}">
                <a16:creationId xmlns:a16="http://schemas.microsoft.com/office/drawing/2014/main" id="{92D3AE53-C876-4FA5-9CA5-1FD0E03B2AE8}"/>
              </a:ext>
            </a:extLst>
          </p:cNvPr>
          <p:cNvCxnSpPr/>
          <p:nvPr/>
        </p:nvCxnSpPr>
        <p:spPr>
          <a:xfrm>
            <a:off x="5076882" y="3373079"/>
            <a:ext cx="930002"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sp>
        <p:nvSpPr>
          <p:cNvPr id="12" name="Rectangle 77">
            <a:extLst>
              <a:ext uri="{FF2B5EF4-FFF2-40B4-BE49-F238E27FC236}">
                <a16:creationId xmlns:a16="http://schemas.microsoft.com/office/drawing/2014/main" id="{B556E1F9-753E-4D41-8C66-7E26FEEDCBE9}"/>
              </a:ext>
            </a:extLst>
          </p:cNvPr>
          <p:cNvSpPr/>
          <p:nvPr/>
        </p:nvSpPr>
        <p:spPr>
          <a:xfrm>
            <a:off x="7858743" y="2950202"/>
            <a:ext cx="3208600" cy="886397"/>
          </a:xfrm>
          <a:prstGeom prst="rect">
            <a:avLst/>
          </a:prstGeom>
        </p:spPr>
        <p:txBody>
          <a:bodyPr wrap="square" lIns="182880" tIns="146304" rIns="182880" bIns="146304">
            <a:spAutoFit/>
          </a:bodyPr>
          <a:lstStyle/>
          <a:p>
            <a:pPr marL="171450" marR="0" lvl="0" indent="-171450" algn="l" defTabSz="476028" rtl="0"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Azure compute from on-premises or another Azure region </a:t>
            </a:r>
          </a:p>
        </p:txBody>
      </p:sp>
      <p:sp>
        <p:nvSpPr>
          <p:cNvPr id="13" name="Freeform 539">
            <a:extLst>
              <a:ext uri="{FF2B5EF4-FFF2-40B4-BE49-F238E27FC236}">
                <a16:creationId xmlns:a16="http://schemas.microsoft.com/office/drawing/2014/main" id="{1C8C8E76-1253-460D-9C8C-A5083914ABD7}"/>
              </a:ext>
            </a:extLst>
          </p:cNvPr>
          <p:cNvSpPr>
            <a:spLocks noChangeAspect="1"/>
          </p:cNvSpPr>
          <p:nvPr/>
        </p:nvSpPr>
        <p:spPr bwMode="auto">
          <a:xfrm>
            <a:off x="1106783" y="339969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4" name="Picture 2">
            <a:extLst>
              <a:ext uri="{FF2B5EF4-FFF2-40B4-BE49-F238E27FC236}">
                <a16:creationId xmlns:a16="http://schemas.microsoft.com/office/drawing/2014/main" id="{A103F807-6DAE-492F-BB34-B25EFD1FE4E0}"/>
              </a:ext>
            </a:extLst>
          </p:cNvPr>
          <p:cNvPicPr>
            <a:picLocks noChangeAspect="1" noChangeArrowheads="1"/>
          </p:cNvPicPr>
          <p:nvPr/>
        </p:nvPicPr>
        <p:blipFill>
          <a:blip r:embed="rId3" cstate="print">
            <a:biLevel thresh="25000"/>
          </a:blip>
          <a:srcRect/>
          <a:stretch>
            <a:fillRect/>
          </a:stretch>
        </p:blipFill>
        <p:spPr bwMode="auto">
          <a:xfrm>
            <a:off x="6366379" y="2720744"/>
            <a:ext cx="1005739" cy="1228702"/>
          </a:xfrm>
          <a:prstGeom prst="rect">
            <a:avLst/>
          </a:prstGeom>
          <a:noFill/>
          <a:ln w="9525">
            <a:noFill/>
            <a:miter lim="800000"/>
            <a:headEnd/>
            <a:tailEnd/>
          </a:ln>
          <a:effectLst/>
        </p:spPr>
      </p:pic>
      <p:sp>
        <p:nvSpPr>
          <p:cNvPr id="15" name="Rectangle 14">
            <a:extLst>
              <a:ext uri="{FF2B5EF4-FFF2-40B4-BE49-F238E27FC236}">
                <a16:creationId xmlns:a16="http://schemas.microsoft.com/office/drawing/2014/main" id="{0D3D81A7-2730-4999-BEB8-32BD73F846DC}"/>
              </a:ext>
            </a:extLst>
          </p:cNvPr>
          <p:cNvSpPr/>
          <p:nvPr/>
        </p:nvSpPr>
        <p:spPr>
          <a:xfrm>
            <a:off x="238183" y="1667606"/>
            <a:ext cx="11772898" cy="1096285"/>
          </a:xfrm>
          <a:prstGeom prst="rect">
            <a:avLst/>
          </a:prstGeom>
          <a:solidFill>
            <a:srgbClr val="0070C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7" name="Freeform 97">
            <a:extLst>
              <a:ext uri="{FF2B5EF4-FFF2-40B4-BE49-F238E27FC236}">
                <a16:creationId xmlns:a16="http://schemas.microsoft.com/office/drawing/2014/main" id="{3C46333E-64A3-49A7-8C97-A4A984328C05}"/>
              </a:ext>
            </a:extLst>
          </p:cNvPr>
          <p:cNvSpPr/>
          <p:nvPr/>
        </p:nvSpPr>
        <p:spPr>
          <a:xfrm rot="5400000">
            <a:off x="6268209" y="1190078"/>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8" name="Freeform 100">
            <a:extLst>
              <a:ext uri="{FF2B5EF4-FFF2-40B4-BE49-F238E27FC236}">
                <a16:creationId xmlns:a16="http://schemas.microsoft.com/office/drawing/2014/main" id="{2F72D2BF-6FE6-4645-A21B-2A69D546A8EE}"/>
              </a:ext>
            </a:extLst>
          </p:cNvPr>
          <p:cNvSpPr/>
          <p:nvPr/>
        </p:nvSpPr>
        <p:spPr>
          <a:xfrm rot="5400000">
            <a:off x="716212" y="1189572"/>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9" name="Picture 6" descr="\\magnum\Projects\Microsoft\Cloud Power FY12\Design\Icons\PNGs\Server_2.png">
            <a:extLst>
              <a:ext uri="{FF2B5EF4-FFF2-40B4-BE49-F238E27FC236}">
                <a16:creationId xmlns:a16="http://schemas.microsoft.com/office/drawing/2014/main" id="{80290CEC-D94B-4163-9427-DF096094F161}"/>
              </a:ext>
            </a:extLst>
          </p:cNvPr>
          <p:cNvPicPr>
            <a:picLocks noChangeAspect="1" noChangeArrowheads="1"/>
          </p:cNvPicPr>
          <p:nvPr/>
        </p:nvPicPr>
        <p:blipFill>
          <a:blip r:embed="rId4" cstate="print">
            <a:lum bright="100000"/>
          </a:blip>
          <a:srcRect/>
          <a:stretch>
            <a:fillRect/>
          </a:stretch>
        </p:blipFill>
        <p:spPr bwMode="auto">
          <a:xfrm>
            <a:off x="6393892" y="1667598"/>
            <a:ext cx="845922" cy="1127893"/>
          </a:xfrm>
          <a:prstGeom prst="rect">
            <a:avLst/>
          </a:prstGeom>
          <a:noFill/>
        </p:spPr>
      </p:pic>
      <p:sp>
        <p:nvSpPr>
          <p:cNvPr id="20" name="Rectangle 19">
            <a:extLst>
              <a:ext uri="{FF2B5EF4-FFF2-40B4-BE49-F238E27FC236}">
                <a16:creationId xmlns:a16="http://schemas.microsoft.com/office/drawing/2014/main" id="{CF67FB8A-4115-40F7-94A4-B5301B6CE206}"/>
              </a:ext>
            </a:extLst>
          </p:cNvPr>
          <p:cNvSpPr/>
          <p:nvPr/>
        </p:nvSpPr>
        <p:spPr>
          <a:xfrm>
            <a:off x="2771072" y="1925901"/>
            <a:ext cx="2534410" cy="566285"/>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point-to-site connectivity</a:t>
            </a:r>
          </a:p>
        </p:txBody>
      </p:sp>
      <p:cxnSp>
        <p:nvCxnSpPr>
          <p:cNvPr id="21" name="Straight Connector 20">
            <a:extLst>
              <a:ext uri="{FF2B5EF4-FFF2-40B4-BE49-F238E27FC236}">
                <a16:creationId xmlns:a16="http://schemas.microsoft.com/office/drawing/2014/main" id="{4B977220-D15B-4AFC-A70D-19BCF6ADA50D}"/>
              </a:ext>
            </a:extLst>
          </p:cNvPr>
          <p:cNvCxnSpPr/>
          <p:nvPr/>
        </p:nvCxnSpPr>
        <p:spPr>
          <a:xfrm>
            <a:off x="5076882" y="2231546"/>
            <a:ext cx="915542"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cxnSp>
        <p:nvCxnSpPr>
          <p:cNvPr id="22" name="Straight Connector 21">
            <a:extLst>
              <a:ext uri="{FF2B5EF4-FFF2-40B4-BE49-F238E27FC236}">
                <a16:creationId xmlns:a16="http://schemas.microsoft.com/office/drawing/2014/main" id="{1083EFBA-86D1-43D5-BE39-ABA4C942A5F8}"/>
              </a:ext>
            </a:extLst>
          </p:cNvPr>
          <p:cNvCxnSpPr/>
          <p:nvPr/>
        </p:nvCxnSpPr>
        <p:spPr>
          <a:xfrm flipH="1">
            <a:off x="2115308" y="2231546"/>
            <a:ext cx="955578"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pic>
        <p:nvPicPr>
          <p:cNvPr id="23" name="Picture 2">
            <a:extLst>
              <a:ext uri="{FF2B5EF4-FFF2-40B4-BE49-F238E27FC236}">
                <a16:creationId xmlns:a16="http://schemas.microsoft.com/office/drawing/2014/main" id="{AE1ED4B7-6B29-4AFC-BBC4-45F0E573780D}"/>
              </a:ext>
            </a:extLst>
          </p:cNvPr>
          <p:cNvPicPr>
            <a:picLocks noChangeAspect="1" noChangeArrowheads="1"/>
          </p:cNvPicPr>
          <p:nvPr/>
        </p:nvPicPr>
        <p:blipFill>
          <a:blip r:embed="rId3" cstate="print">
            <a:biLevel thresh="25000"/>
          </a:blip>
          <a:srcRect/>
          <a:stretch>
            <a:fillRect/>
          </a:stretch>
        </p:blipFill>
        <p:spPr bwMode="auto">
          <a:xfrm>
            <a:off x="806817" y="1673763"/>
            <a:ext cx="544413" cy="544270"/>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F2D7610-A5A5-4304-9A00-E7DF2B645879}"/>
              </a:ext>
            </a:extLst>
          </p:cNvPr>
          <p:cNvSpPr/>
          <p:nvPr/>
        </p:nvSpPr>
        <p:spPr bwMode="auto">
          <a:xfrm rot="9180217">
            <a:off x="1087325" y="2056450"/>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5" name="Rectangle 77">
            <a:extLst>
              <a:ext uri="{FF2B5EF4-FFF2-40B4-BE49-F238E27FC236}">
                <a16:creationId xmlns:a16="http://schemas.microsoft.com/office/drawing/2014/main" id="{0CDFF5C2-55C9-4D5B-82F2-FB96209BF71C}"/>
              </a:ext>
            </a:extLst>
          </p:cNvPr>
          <p:cNvSpPr/>
          <p:nvPr/>
        </p:nvSpPr>
        <p:spPr>
          <a:xfrm>
            <a:off x="7888107" y="1797051"/>
            <a:ext cx="2908832" cy="886397"/>
          </a:xfrm>
          <a:prstGeom prst="rect">
            <a:avLst/>
          </a:prstGeom>
          <a:solidFill>
            <a:srgbClr val="0070C0"/>
          </a:solidFill>
        </p:spPr>
        <p:txBody>
          <a:bodyPr wrap="square" lIns="182880" tIns="146304" rIns="182880" bIns="146304">
            <a:spAutoFit/>
          </a:bodyPr>
          <a:lstStyle/>
          <a:p>
            <a:pPr marL="171450" marR="0" lvl="0" indent="-171450" algn="l" defTabSz="476028" rtl="0"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POC Efforts</a:t>
            </a:r>
          </a:p>
          <a:p>
            <a:pPr marL="171450" marR="0" lvl="0" indent="-171450" algn="l" defTabSz="476028" rtl="0"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Small scale deployments</a:t>
            </a:r>
          </a:p>
          <a:p>
            <a:pPr marL="171450" marR="0" lvl="0" indent="-171450" algn="l" defTabSz="476028" rtl="0"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26" name="Freeform 539">
            <a:extLst>
              <a:ext uri="{FF2B5EF4-FFF2-40B4-BE49-F238E27FC236}">
                <a16:creationId xmlns:a16="http://schemas.microsoft.com/office/drawing/2014/main" id="{B1D6DF96-9A4A-4B4B-8711-321A79968813}"/>
              </a:ext>
            </a:extLst>
          </p:cNvPr>
          <p:cNvSpPr>
            <a:spLocks noChangeAspect="1"/>
          </p:cNvSpPr>
          <p:nvPr/>
        </p:nvSpPr>
        <p:spPr bwMode="auto">
          <a:xfrm>
            <a:off x="1106783" y="2214268"/>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7" name="Rectangle 26">
            <a:extLst>
              <a:ext uri="{FF2B5EF4-FFF2-40B4-BE49-F238E27FC236}">
                <a16:creationId xmlns:a16="http://schemas.microsoft.com/office/drawing/2014/main" id="{C53A5D7B-7C9B-4904-AAFE-6358DF3076D9}"/>
              </a:ext>
            </a:extLst>
          </p:cNvPr>
          <p:cNvSpPr/>
          <p:nvPr/>
        </p:nvSpPr>
        <p:spPr>
          <a:xfrm>
            <a:off x="238181" y="4945865"/>
            <a:ext cx="11772899" cy="1089275"/>
          </a:xfrm>
          <a:prstGeom prst="rect">
            <a:avLst/>
          </a:prstGeom>
          <a:solidFill>
            <a:srgbClr val="0070C0"/>
          </a:solidFill>
          <a:ln w="38100" cap="sq"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28" name="Freeform 45">
            <a:extLst>
              <a:ext uri="{FF2B5EF4-FFF2-40B4-BE49-F238E27FC236}">
                <a16:creationId xmlns:a16="http://schemas.microsoft.com/office/drawing/2014/main" id="{AA90053E-9EC0-4768-86C6-BCF155478FC6}"/>
              </a:ext>
            </a:extLst>
          </p:cNvPr>
          <p:cNvSpPr/>
          <p:nvPr/>
        </p:nvSpPr>
        <p:spPr>
          <a:xfrm rot="5400000">
            <a:off x="6274922" y="4461138"/>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9" name="Freeform 46">
            <a:extLst>
              <a:ext uri="{FF2B5EF4-FFF2-40B4-BE49-F238E27FC236}">
                <a16:creationId xmlns:a16="http://schemas.microsoft.com/office/drawing/2014/main" id="{E2499BF3-D1BC-4508-A908-354CAB2EB140}"/>
              </a:ext>
            </a:extLst>
          </p:cNvPr>
          <p:cNvSpPr/>
          <p:nvPr/>
        </p:nvSpPr>
        <p:spPr>
          <a:xfrm rot="5400000">
            <a:off x="722425" y="4461138"/>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30" name="Group 29">
            <a:extLst>
              <a:ext uri="{FF2B5EF4-FFF2-40B4-BE49-F238E27FC236}">
                <a16:creationId xmlns:a16="http://schemas.microsoft.com/office/drawing/2014/main" id="{A256B3FF-8BD6-4CF2-A761-ECE80B73FB3F}"/>
              </a:ext>
            </a:extLst>
          </p:cNvPr>
          <p:cNvGrpSpPr/>
          <p:nvPr/>
        </p:nvGrpSpPr>
        <p:grpSpPr>
          <a:xfrm>
            <a:off x="806816" y="5022131"/>
            <a:ext cx="549467" cy="750287"/>
            <a:chOff x="5293615" y="2293499"/>
            <a:chExt cx="1189325" cy="1488408"/>
          </a:xfrm>
        </p:grpSpPr>
        <p:pic>
          <p:nvPicPr>
            <p:cNvPr id="31" name="Picture 2">
              <a:extLst>
                <a:ext uri="{FF2B5EF4-FFF2-40B4-BE49-F238E27FC236}">
                  <a16:creationId xmlns:a16="http://schemas.microsoft.com/office/drawing/2014/main" id="{ECACCC49-5EB0-435D-A350-49A6449C5CCE}"/>
                </a:ext>
              </a:extLst>
            </p:cNvPr>
            <p:cNvPicPr>
              <a:picLocks noChangeAspect="1" noChangeArrowheads="1"/>
            </p:cNvPicPr>
            <p:nvPr/>
          </p:nvPicPr>
          <p:blipFill>
            <a:blip r:embed="rId3" cstate="print">
              <a:biLevel thresh="25000"/>
            </a:blip>
            <a:srcRect/>
            <a:stretch>
              <a:fillRect/>
            </a:stretch>
          </p:blipFill>
          <p:spPr bwMode="auto">
            <a:xfrm>
              <a:off x="5293615" y="2293499"/>
              <a:ext cx="1178386" cy="1079717"/>
            </a:xfrm>
            <a:prstGeom prst="rect">
              <a:avLst/>
            </a:prstGeom>
            <a:noFill/>
            <a:ln w="9525">
              <a:noFill/>
              <a:miter lim="800000"/>
              <a:headEnd/>
              <a:tailEnd/>
            </a:ln>
            <a:effectLst/>
          </p:spPr>
        </p:pic>
        <p:sp>
          <p:nvSpPr>
            <p:cNvPr id="32" name="Isosceles Triangle 31">
              <a:extLst>
                <a:ext uri="{FF2B5EF4-FFF2-40B4-BE49-F238E27FC236}">
                  <a16:creationId xmlns:a16="http://schemas.microsoft.com/office/drawing/2014/main" id="{0E262D9C-87D3-42F3-A0F9-C51973B30CB2}"/>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pic>
        <p:nvPicPr>
          <p:cNvPr id="33" name="Picture 2">
            <a:extLst>
              <a:ext uri="{FF2B5EF4-FFF2-40B4-BE49-F238E27FC236}">
                <a16:creationId xmlns:a16="http://schemas.microsoft.com/office/drawing/2014/main" id="{A3C62C8F-FB0F-46F1-BA34-92CEAFCDEC0D}"/>
              </a:ext>
            </a:extLst>
          </p:cNvPr>
          <p:cNvPicPr>
            <a:picLocks noChangeAspect="1" noChangeArrowheads="1"/>
          </p:cNvPicPr>
          <p:nvPr/>
        </p:nvPicPr>
        <p:blipFill>
          <a:blip r:embed="rId3" cstate="print">
            <a:biLevel thresh="25000"/>
          </a:blip>
          <a:srcRect/>
          <a:stretch>
            <a:fillRect/>
          </a:stretch>
        </p:blipFill>
        <p:spPr bwMode="auto">
          <a:xfrm>
            <a:off x="6366378" y="4883217"/>
            <a:ext cx="1005739" cy="1219429"/>
          </a:xfrm>
          <a:prstGeom prst="rect">
            <a:avLst/>
          </a:prstGeom>
          <a:noFill/>
          <a:ln w="9525">
            <a:noFill/>
            <a:miter lim="800000"/>
            <a:headEnd/>
            <a:tailEnd/>
          </a:ln>
          <a:effectLst/>
        </p:spPr>
      </p:pic>
      <p:cxnSp>
        <p:nvCxnSpPr>
          <p:cNvPr id="34" name="Straight Connector 33">
            <a:extLst>
              <a:ext uri="{FF2B5EF4-FFF2-40B4-BE49-F238E27FC236}">
                <a16:creationId xmlns:a16="http://schemas.microsoft.com/office/drawing/2014/main" id="{649CAE6A-545A-443B-9C89-771BC06D2E27}"/>
              </a:ext>
            </a:extLst>
          </p:cNvPr>
          <p:cNvCxnSpPr/>
          <p:nvPr/>
        </p:nvCxnSpPr>
        <p:spPr>
          <a:xfrm flipH="1">
            <a:off x="2129767" y="5488296"/>
            <a:ext cx="941118"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sp>
        <p:nvSpPr>
          <p:cNvPr id="35" name="Rectangle 34">
            <a:extLst>
              <a:ext uri="{FF2B5EF4-FFF2-40B4-BE49-F238E27FC236}">
                <a16:creationId xmlns:a16="http://schemas.microsoft.com/office/drawing/2014/main" id="{C10027A3-4485-4BF6-A4D3-CE5BE6CFDBE1}"/>
              </a:ext>
            </a:extLst>
          </p:cNvPr>
          <p:cNvSpPr/>
          <p:nvPr/>
        </p:nvSpPr>
        <p:spPr>
          <a:xfrm>
            <a:off x="2790881" y="5218180"/>
            <a:ext cx="2543503" cy="566285"/>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36" name="Straight Connector 35">
            <a:extLst>
              <a:ext uri="{FF2B5EF4-FFF2-40B4-BE49-F238E27FC236}">
                <a16:creationId xmlns:a16="http://schemas.microsoft.com/office/drawing/2014/main" id="{AD306B82-1A17-4FDD-A361-B5E60C9F1A33}"/>
              </a:ext>
            </a:extLst>
          </p:cNvPr>
          <p:cNvCxnSpPr/>
          <p:nvPr/>
        </p:nvCxnSpPr>
        <p:spPr>
          <a:xfrm>
            <a:off x="5076881" y="5488296"/>
            <a:ext cx="930002"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sp>
        <p:nvSpPr>
          <p:cNvPr id="37" name="Rectangle 77">
            <a:extLst>
              <a:ext uri="{FF2B5EF4-FFF2-40B4-BE49-F238E27FC236}">
                <a16:creationId xmlns:a16="http://schemas.microsoft.com/office/drawing/2014/main" id="{B7D5E397-311F-47CA-AA69-D42EB531DB1A}"/>
              </a:ext>
            </a:extLst>
          </p:cNvPr>
          <p:cNvSpPr/>
          <p:nvPr/>
        </p:nvSpPr>
        <p:spPr>
          <a:xfrm>
            <a:off x="7862666" y="4945863"/>
            <a:ext cx="3260024" cy="1083374"/>
          </a:xfrm>
          <a:prstGeom prst="rect">
            <a:avLst/>
          </a:prstGeom>
        </p:spPr>
        <p:txBody>
          <a:bodyPr wrap="square" lIns="182880" tIns="146304" rIns="182880" bIns="146304">
            <a:spAutoFit/>
          </a:bodyPr>
          <a:lstStyle/>
          <a:p>
            <a:pPr marL="171450" marR="0" lvl="0" indent="-171450" algn="l" defTabSz="476028" rtl="0" eaLnBrk="1" fontAlgn="base" latinLnBrk="0" hangingPunct="1">
              <a:lnSpc>
                <a:spcPct val="8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Private connectivity from your on-premises data center to Azure virtual networks and PaaS Services</a:t>
            </a:r>
          </a:p>
        </p:txBody>
      </p:sp>
      <p:sp>
        <p:nvSpPr>
          <p:cNvPr id="38" name="Rectangle 37">
            <a:extLst>
              <a:ext uri="{FF2B5EF4-FFF2-40B4-BE49-F238E27FC236}">
                <a16:creationId xmlns:a16="http://schemas.microsoft.com/office/drawing/2014/main" id="{9021F89C-64BD-4C4A-9720-8ECB09F43234}"/>
              </a:ext>
            </a:extLst>
          </p:cNvPr>
          <p:cNvSpPr/>
          <p:nvPr/>
        </p:nvSpPr>
        <p:spPr bwMode="auto">
          <a:xfrm>
            <a:off x="238182" y="4945863"/>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5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39" name="Freeform 539">
            <a:extLst>
              <a:ext uri="{FF2B5EF4-FFF2-40B4-BE49-F238E27FC236}">
                <a16:creationId xmlns:a16="http://schemas.microsoft.com/office/drawing/2014/main" id="{DC9F0D61-0F18-4E7A-852B-1AF9AD366029}"/>
              </a:ext>
            </a:extLst>
          </p:cNvPr>
          <p:cNvSpPr>
            <a:spLocks noChangeAspect="1"/>
          </p:cNvSpPr>
          <p:nvPr/>
        </p:nvSpPr>
        <p:spPr bwMode="auto">
          <a:xfrm>
            <a:off x="1106782" y="557698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0" name="Rectangle 39">
            <a:extLst>
              <a:ext uri="{FF2B5EF4-FFF2-40B4-BE49-F238E27FC236}">
                <a16:creationId xmlns:a16="http://schemas.microsoft.com/office/drawing/2014/main" id="{B52C1241-EFDB-4ECF-96DB-93640B3427DB}"/>
              </a:ext>
            </a:extLst>
          </p:cNvPr>
          <p:cNvSpPr/>
          <p:nvPr/>
        </p:nvSpPr>
        <p:spPr>
          <a:xfrm>
            <a:off x="238182" y="3967003"/>
            <a:ext cx="11772899" cy="914400"/>
          </a:xfrm>
          <a:prstGeom prst="rect">
            <a:avLst/>
          </a:prstGeom>
          <a:solidFill>
            <a:srgbClr val="0070C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1" name="Freeform 97">
            <a:extLst>
              <a:ext uri="{FF2B5EF4-FFF2-40B4-BE49-F238E27FC236}">
                <a16:creationId xmlns:a16="http://schemas.microsoft.com/office/drawing/2014/main" id="{5C207F7A-4CF7-44DC-93D4-BA94C9C882C1}"/>
              </a:ext>
            </a:extLst>
          </p:cNvPr>
          <p:cNvSpPr/>
          <p:nvPr/>
        </p:nvSpPr>
        <p:spPr>
          <a:xfrm rot="5400000">
            <a:off x="6359651" y="3398032"/>
            <a:ext cx="914400"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2" name="Freeform 100">
            <a:extLst>
              <a:ext uri="{FF2B5EF4-FFF2-40B4-BE49-F238E27FC236}">
                <a16:creationId xmlns:a16="http://schemas.microsoft.com/office/drawing/2014/main" id="{35755FFC-C806-41DC-9617-97C53778EF5B}"/>
              </a:ext>
            </a:extLst>
          </p:cNvPr>
          <p:cNvSpPr/>
          <p:nvPr/>
        </p:nvSpPr>
        <p:spPr>
          <a:xfrm rot="5400000">
            <a:off x="810372" y="3401245"/>
            <a:ext cx="914400" cy="2045903"/>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lumMod val="5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3" name="Rectangle 42">
            <a:extLst>
              <a:ext uri="{FF2B5EF4-FFF2-40B4-BE49-F238E27FC236}">
                <a16:creationId xmlns:a16="http://schemas.microsoft.com/office/drawing/2014/main" id="{E8717959-ACC9-46D8-9639-77D11C448FA8}"/>
              </a:ext>
            </a:extLst>
          </p:cNvPr>
          <p:cNvSpPr/>
          <p:nvPr/>
        </p:nvSpPr>
        <p:spPr>
          <a:xfrm>
            <a:off x="2714682" y="4119396"/>
            <a:ext cx="2534410" cy="584751"/>
          </a:xfrm>
          <a:prstGeom prst="rect">
            <a:avLst/>
          </a:prstGeom>
        </p:spPr>
        <p:txBody>
          <a:bodyPr wrap="square" lIns="121893" tIns="60948" rIns="121893" bIns="60948">
            <a:spAutoFit/>
          </a:bodyPr>
          <a:lstStyle/>
          <a:p>
            <a:pPr marL="0" marR="0" lvl="0" indent="0" algn="ctr" defTabSz="476028"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 Peering</a:t>
            </a:r>
          </a:p>
          <a:p>
            <a:pPr marL="0" marR="0" lvl="0" indent="0" algn="ctr" defTabSz="476028" rtl="0" eaLnBrk="1" fontAlgn="base"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within region</a:t>
            </a:r>
          </a:p>
        </p:txBody>
      </p:sp>
      <p:cxnSp>
        <p:nvCxnSpPr>
          <p:cNvPr id="44" name="Straight Connector 43">
            <a:extLst>
              <a:ext uri="{FF2B5EF4-FFF2-40B4-BE49-F238E27FC236}">
                <a16:creationId xmlns:a16="http://schemas.microsoft.com/office/drawing/2014/main" id="{45413962-AC22-40A5-A89E-BFD7CE27BDC7}"/>
              </a:ext>
            </a:extLst>
          </p:cNvPr>
          <p:cNvCxnSpPr/>
          <p:nvPr/>
        </p:nvCxnSpPr>
        <p:spPr>
          <a:xfrm>
            <a:off x="5094475" y="4432072"/>
            <a:ext cx="915542"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cxnSp>
        <p:nvCxnSpPr>
          <p:cNvPr id="45" name="Straight Connector 44">
            <a:extLst>
              <a:ext uri="{FF2B5EF4-FFF2-40B4-BE49-F238E27FC236}">
                <a16:creationId xmlns:a16="http://schemas.microsoft.com/office/drawing/2014/main" id="{E6CF6719-B6BC-40FD-9E5F-3C9F576354F8}"/>
              </a:ext>
            </a:extLst>
          </p:cNvPr>
          <p:cNvCxnSpPr/>
          <p:nvPr/>
        </p:nvCxnSpPr>
        <p:spPr>
          <a:xfrm flipH="1">
            <a:off x="2132901" y="4432072"/>
            <a:ext cx="955578" cy="0"/>
          </a:xfrm>
          <a:prstGeom prst="line">
            <a:avLst/>
          </a:prstGeom>
          <a:noFill/>
          <a:ln w="38100" cap="flat" cmpd="sng" algn="ctr">
            <a:gradFill>
              <a:gsLst>
                <a:gs pos="0">
                  <a:srgbClr val="505050"/>
                </a:gs>
                <a:gs pos="100000">
                  <a:srgbClr val="505050">
                    <a:alpha val="0"/>
                  </a:srgbClr>
                </a:gs>
              </a:gsLst>
              <a:lin ang="10800000" scaled="0"/>
            </a:gradFill>
            <a:prstDash val="solid"/>
            <a:tailEnd type="oval"/>
          </a:ln>
          <a:effectLst/>
        </p:spPr>
      </p:cxnSp>
      <p:pic>
        <p:nvPicPr>
          <p:cNvPr id="46" name="Picture 2">
            <a:extLst>
              <a:ext uri="{FF2B5EF4-FFF2-40B4-BE49-F238E27FC236}">
                <a16:creationId xmlns:a16="http://schemas.microsoft.com/office/drawing/2014/main" id="{C3D46D7C-0456-4CF4-9BC2-0D9ECD74D66F}"/>
              </a:ext>
            </a:extLst>
          </p:cNvPr>
          <p:cNvPicPr>
            <a:picLocks noChangeAspect="1" noChangeArrowheads="1"/>
          </p:cNvPicPr>
          <p:nvPr/>
        </p:nvPicPr>
        <p:blipFill>
          <a:blip r:embed="rId3" cstate="print">
            <a:biLevel thresh="25000"/>
          </a:blip>
          <a:srcRect/>
          <a:stretch>
            <a:fillRect/>
          </a:stretch>
        </p:blipFill>
        <p:spPr bwMode="auto">
          <a:xfrm>
            <a:off x="806817" y="3973160"/>
            <a:ext cx="544413" cy="544270"/>
          </a:xfrm>
          <a:prstGeom prst="rect">
            <a:avLst/>
          </a:prstGeom>
          <a:noFill/>
          <a:ln w="9525">
            <a:noFill/>
            <a:miter lim="800000"/>
            <a:headEnd/>
            <a:tailEnd/>
          </a:ln>
          <a:effectLst/>
        </p:spPr>
      </p:pic>
      <p:sp>
        <p:nvSpPr>
          <p:cNvPr id="47" name="Isosceles Triangle 46">
            <a:extLst>
              <a:ext uri="{FF2B5EF4-FFF2-40B4-BE49-F238E27FC236}">
                <a16:creationId xmlns:a16="http://schemas.microsoft.com/office/drawing/2014/main" id="{567119E3-2260-406E-A9E9-1D8F07E8D469}"/>
              </a:ext>
            </a:extLst>
          </p:cNvPr>
          <p:cNvSpPr/>
          <p:nvPr/>
        </p:nvSpPr>
        <p:spPr bwMode="auto">
          <a:xfrm rot="9180217">
            <a:off x="1087325" y="4355847"/>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8" name="Rectangle 77">
            <a:extLst>
              <a:ext uri="{FF2B5EF4-FFF2-40B4-BE49-F238E27FC236}">
                <a16:creationId xmlns:a16="http://schemas.microsoft.com/office/drawing/2014/main" id="{BCA81056-4A92-43A8-BA51-DDC2306825BA}"/>
              </a:ext>
            </a:extLst>
          </p:cNvPr>
          <p:cNvSpPr/>
          <p:nvPr/>
        </p:nvSpPr>
        <p:spPr>
          <a:xfrm>
            <a:off x="7843021" y="3967670"/>
            <a:ext cx="4168060" cy="849463"/>
          </a:xfrm>
          <a:prstGeom prst="rect">
            <a:avLst/>
          </a:prstGeom>
          <a:solidFill>
            <a:srgbClr val="0070C0"/>
          </a:solidFill>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In-region VNet-to-VNet connectivity</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Direct VM-to-VM connectivity</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Peer </a:t>
            </a:r>
            <a:r>
              <a:rPr kumimoji="0" lang="en-US" sz="16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VNets</a:t>
            </a: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for routing and transit </a:t>
            </a:r>
          </a:p>
        </p:txBody>
      </p:sp>
      <p:sp>
        <p:nvSpPr>
          <p:cNvPr id="49" name="Freeform 539">
            <a:extLst>
              <a:ext uri="{FF2B5EF4-FFF2-40B4-BE49-F238E27FC236}">
                <a16:creationId xmlns:a16="http://schemas.microsoft.com/office/drawing/2014/main" id="{AB33CBC4-0BE1-49C0-AB92-0732E7ACC504}"/>
              </a:ext>
            </a:extLst>
          </p:cNvPr>
          <p:cNvSpPr>
            <a:spLocks noChangeAspect="1"/>
          </p:cNvSpPr>
          <p:nvPr/>
        </p:nvSpPr>
        <p:spPr bwMode="auto">
          <a:xfrm>
            <a:off x="1106783" y="4513665"/>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50" name="Picture 2">
            <a:extLst>
              <a:ext uri="{FF2B5EF4-FFF2-40B4-BE49-F238E27FC236}">
                <a16:creationId xmlns:a16="http://schemas.microsoft.com/office/drawing/2014/main" id="{A285697F-EF82-4F6B-83B3-31ABAC017F8C}"/>
              </a:ext>
            </a:extLst>
          </p:cNvPr>
          <p:cNvPicPr>
            <a:picLocks noChangeAspect="1" noChangeArrowheads="1"/>
          </p:cNvPicPr>
          <p:nvPr/>
        </p:nvPicPr>
        <p:blipFill>
          <a:blip r:embed="rId3" cstate="print">
            <a:biLevel thresh="25000"/>
          </a:blip>
          <a:srcRect/>
          <a:stretch>
            <a:fillRect/>
          </a:stretch>
        </p:blipFill>
        <p:spPr bwMode="auto">
          <a:xfrm>
            <a:off x="6509488" y="3973160"/>
            <a:ext cx="544413" cy="544270"/>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C1DF27E8-D07F-4465-9C99-38AD720C086C}"/>
              </a:ext>
            </a:extLst>
          </p:cNvPr>
          <p:cNvSpPr/>
          <p:nvPr/>
        </p:nvSpPr>
        <p:spPr bwMode="auto">
          <a:xfrm rot="9180217">
            <a:off x="6789996" y="4355847"/>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2" name="Freeform 539">
            <a:extLst>
              <a:ext uri="{FF2B5EF4-FFF2-40B4-BE49-F238E27FC236}">
                <a16:creationId xmlns:a16="http://schemas.microsoft.com/office/drawing/2014/main" id="{35013DD5-9ADB-4187-8E55-D926D179872C}"/>
              </a:ext>
            </a:extLst>
          </p:cNvPr>
          <p:cNvSpPr>
            <a:spLocks noChangeAspect="1"/>
          </p:cNvSpPr>
          <p:nvPr/>
        </p:nvSpPr>
        <p:spPr bwMode="auto">
          <a:xfrm>
            <a:off x="6809454" y="4513665"/>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7935690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0CC3-2C5A-4F35-96BD-CF21E5F0B9EC}"/>
              </a:ext>
            </a:extLst>
          </p:cNvPr>
          <p:cNvSpPr>
            <a:spLocks noGrp="1"/>
          </p:cNvSpPr>
          <p:nvPr>
            <p:ph type="title"/>
          </p:nvPr>
        </p:nvSpPr>
        <p:spPr/>
        <p:txBody>
          <a:bodyPr/>
          <a:lstStyle/>
          <a:p>
            <a:r>
              <a:rPr lang="en-US" dirty="0"/>
              <a:t>ExpressRoute</a:t>
            </a:r>
          </a:p>
        </p:txBody>
      </p:sp>
      <p:sp>
        <p:nvSpPr>
          <p:cNvPr id="3" name="Text Placeholder 2">
            <a:extLst>
              <a:ext uri="{FF2B5EF4-FFF2-40B4-BE49-F238E27FC236}">
                <a16:creationId xmlns:a16="http://schemas.microsoft.com/office/drawing/2014/main" id="{0EA8A942-163A-464E-9F72-9613A2D5CD78}"/>
              </a:ext>
            </a:extLst>
          </p:cNvPr>
          <p:cNvSpPr>
            <a:spLocks noGrp="1"/>
          </p:cNvSpPr>
          <p:nvPr>
            <p:ph type="body" sz="quarter" idx="10"/>
          </p:nvPr>
        </p:nvSpPr>
        <p:spPr>
          <a:xfrm>
            <a:off x="584200" y="1435497"/>
            <a:ext cx="11018520" cy="3705630"/>
          </a:xfrm>
        </p:spPr>
        <p:txBody>
          <a:bodyPr/>
          <a:lstStyle/>
          <a:p>
            <a:r>
              <a:rPr lang="en-US" dirty="0"/>
              <a:t>Fast, private connection to Microsoft cloud services from your on-premises infrastructure or colocation facility.</a:t>
            </a:r>
          </a:p>
          <a:p>
            <a:r>
              <a:rPr lang="en-US" dirty="0"/>
              <a:t>Layer 3 connectivity between your on-premises network and the Microsoft Cloud through a connectivity provider. </a:t>
            </a:r>
          </a:p>
          <a:p>
            <a:r>
              <a:rPr lang="en-US" dirty="0"/>
              <a:t>Connectivity can be from an any-to-any (IPVPN) network, a point-to-point Ethernet connection, or through a virtual cross-connection via an Ethernet exchange.</a:t>
            </a:r>
          </a:p>
          <a:p>
            <a:endParaRPr lang="en-US" dirty="0"/>
          </a:p>
        </p:txBody>
      </p:sp>
    </p:spTree>
    <p:extLst>
      <p:ext uri="{BB962C8B-B14F-4D97-AF65-F5344CB8AC3E}">
        <p14:creationId xmlns:p14="http://schemas.microsoft.com/office/powerpoint/2010/main" val="813178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ACC1A-74A3-487E-A0E1-D81C6CB82076}"/>
              </a:ext>
            </a:extLst>
          </p:cNvPr>
          <p:cNvSpPr>
            <a:spLocks noGrp="1"/>
          </p:cNvSpPr>
          <p:nvPr>
            <p:ph type="title"/>
          </p:nvPr>
        </p:nvSpPr>
        <p:spPr/>
        <p:txBody>
          <a:bodyPr/>
          <a:lstStyle/>
          <a:p>
            <a:r>
              <a:rPr lang="en-US" dirty="0"/>
              <a:t>Azure Networking</a:t>
            </a:r>
          </a:p>
        </p:txBody>
      </p:sp>
      <p:sp>
        <p:nvSpPr>
          <p:cNvPr id="4" name="Text Placeholder 3">
            <a:extLst>
              <a:ext uri="{FF2B5EF4-FFF2-40B4-BE49-F238E27FC236}">
                <a16:creationId xmlns:a16="http://schemas.microsoft.com/office/drawing/2014/main" id="{E16FAB85-8FC0-4715-AB43-3AB1A7CDB71C}"/>
              </a:ext>
            </a:extLst>
          </p:cNvPr>
          <p:cNvSpPr>
            <a:spLocks noGrp="1"/>
          </p:cNvSpPr>
          <p:nvPr>
            <p:ph type="body" sz="quarter" idx="10"/>
          </p:nvPr>
        </p:nvSpPr>
        <p:spPr>
          <a:xfrm>
            <a:off x="584200" y="1435497"/>
            <a:ext cx="11018520" cy="1465016"/>
          </a:xfrm>
        </p:spPr>
        <p:txBody>
          <a:bodyPr/>
          <a:lstStyle/>
          <a:p>
            <a:r>
              <a:rPr lang="en-US" dirty="0"/>
              <a:t>Virtual Machine Networking</a:t>
            </a:r>
          </a:p>
          <a:p>
            <a:r>
              <a:rPr lang="en-US" dirty="0"/>
              <a:t>Key Networking Services</a:t>
            </a:r>
          </a:p>
          <a:p>
            <a:r>
              <a:rPr lang="en-US" dirty="0"/>
              <a:t>Hybrid Connectivity</a:t>
            </a:r>
          </a:p>
        </p:txBody>
      </p:sp>
    </p:spTree>
    <p:extLst>
      <p:ext uri="{BB962C8B-B14F-4D97-AF65-F5344CB8AC3E}">
        <p14:creationId xmlns:p14="http://schemas.microsoft.com/office/powerpoint/2010/main" val="42005247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8A75-85F8-4569-87A5-37B8E89A8593}"/>
              </a:ext>
            </a:extLst>
          </p:cNvPr>
          <p:cNvSpPr>
            <a:spLocks noGrp="1"/>
          </p:cNvSpPr>
          <p:nvPr>
            <p:ph type="title"/>
          </p:nvPr>
        </p:nvSpPr>
        <p:spPr/>
        <p:txBody>
          <a:bodyPr/>
          <a:lstStyle/>
          <a:p>
            <a:r>
              <a:rPr lang="en-US" dirty="0"/>
              <a:t>ExpressRoute</a:t>
            </a:r>
          </a:p>
        </p:txBody>
      </p:sp>
      <p:sp>
        <p:nvSpPr>
          <p:cNvPr id="3" name="Text Placeholder 2">
            <a:extLst>
              <a:ext uri="{FF2B5EF4-FFF2-40B4-BE49-F238E27FC236}">
                <a16:creationId xmlns:a16="http://schemas.microsoft.com/office/drawing/2014/main" id="{39B00173-C0EB-469D-B049-E5C34EB0BF17}"/>
              </a:ext>
            </a:extLst>
          </p:cNvPr>
          <p:cNvSpPr>
            <a:spLocks noGrp="1"/>
          </p:cNvSpPr>
          <p:nvPr>
            <p:ph type="body" sz="quarter" idx="10"/>
          </p:nvPr>
        </p:nvSpPr>
        <p:spPr/>
        <p:txBody>
          <a:bodyPr/>
          <a:lstStyle/>
          <a:p>
            <a:endParaRPr lang="en-US"/>
          </a:p>
        </p:txBody>
      </p:sp>
      <p:pic>
        <p:nvPicPr>
          <p:cNvPr id="5122" name="Picture 2" descr="https://docs.microsoft.com/en-us/azure/expressroute/media/expressroute-circuit-peerings/expressroute-basic.png">
            <a:extLst>
              <a:ext uri="{FF2B5EF4-FFF2-40B4-BE49-F238E27FC236}">
                <a16:creationId xmlns:a16="http://schemas.microsoft.com/office/drawing/2014/main" id="{35944204-B811-4078-8726-014F1228F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08" y="1150361"/>
            <a:ext cx="11572875"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1251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668764-9081-445D-A67E-B8988445AEE8}"/>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347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2ACC1A-74A3-487E-A0E1-D81C6CB82076}"/>
              </a:ext>
            </a:extLst>
          </p:cNvPr>
          <p:cNvSpPr>
            <a:spLocks noGrp="1"/>
          </p:cNvSpPr>
          <p:nvPr>
            <p:ph type="title"/>
          </p:nvPr>
        </p:nvSpPr>
        <p:spPr/>
        <p:txBody>
          <a:bodyPr/>
          <a:lstStyle/>
          <a:p>
            <a:r>
              <a:rPr lang="en-US" dirty="0"/>
              <a:t>Azure Networking</a:t>
            </a:r>
          </a:p>
        </p:txBody>
      </p:sp>
      <p:sp>
        <p:nvSpPr>
          <p:cNvPr id="4" name="Text Placeholder 3">
            <a:extLst>
              <a:ext uri="{FF2B5EF4-FFF2-40B4-BE49-F238E27FC236}">
                <a16:creationId xmlns:a16="http://schemas.microsoft.com/office/drawing/2014/main" id="{E16FAB85-8FC0-4715-AB43-3AB1A7CDB71C}"/>
              </a:ext>
            </a:extLst>
          </p:cNvPr>
          <p:cNvSpPr>
            <a:spLocks noGrp="1"/>
          </p:cNvSpPr>
          <p:nvPr>
            <p:ph type="body" sz="quarter" idx="10"/>
          </p:nvPr>
        </p:nvSpPr>
        <p:spPr>
          <a:xfrm>
            <a:off x="584200" y="1435497"/>
            <a:ext cx="11018520" cy="1465016"/>
          </a:xfrm>
        </p:spPr>
        <p:txBody>
          <a:bodyPr/>
          <a:lstStyle/>
          <a:p>
            <a:r>
              <a:rPr lang="en-US" b="1" dirty="0"/>
              <a:t>Virtual Machine Networking</a:t>
            </a:r>
          </a:p>
          <a:p>
            <a:r>
              <a:rPr lang="en-US" dirty="0"/>
              <a:t>Key Networking Services</a:t>
            </a:r>
          </a:p>
          <a:p>
            <a:r>
              <a:rPr lang="en-US" dirty="0"/>
              <a:t>Hybrid Connectivity</a:t>
            </a:r>
          </a:p>
        </p:txBody>
      </p:sp>
    </p:spTree>
    <p:extLst>
      <p:ext uri="{BB962C8B-B14F-4D97-AF65-F5344CB8AC3E}">
        <p14:creationId xmlns:p14="http://schemas.microsoft.com/office/powerpoint/2010/main" val="3996684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C25165-4D69-47ED-956B-A4300F708316}"/>
              </a:ext>
            </a:extLst>
          </p:cNvPr>
          <p:cNvSpPr/>
          <p:nvPr/>
        </p:nvSpPr>
        <p:spPr bwMode="auto">
          <a:xfrm>
            <a:off x="157907" y="1735717"/>
            <a:ext cx="11983740" cy="4665082"/>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03471D87-2268-462E-B1B0-E67E336645C9}"/>
              </a:ext>
            </a:extLst>
          </p:cNvPr>
          <p:cNvSpPr>
            <a:spLocks noGrp="1"/>
          </p:cNvSpPr>
          <p:nvPr>
            <p:ph type="title"/>
          </p:nvPr>
        </p:nvSpPr>
        <p:spPr>
          <a:xfrm>
            <a:off x="588263" y="457200"/>
            <a:ext cx="11018520" cy="553998"/>
          </a:xfrm>
        </p:spPr>
        <p:txBody>
          <a:bodyPr/>
          <a:lstStyle/>
          <a:p>
            <a:r>
              <a:rPr lang="en-US" dirty="0"/>
              <a:t>Virtual Machine Networking</a:t>
            </a:r>
          </a:p>
        </p:txBody>
      </p:sp>
      <p:sp>
        <p:nvSpPr>
          <p:cNvPr id="4" name="Rectangle 3">
            <a:extLst>
              <a:ext uri="{FF2B5EF4-FFF2-40B4-BE49-F238E27FC236}">
                <a16:creationId xmlns:a16="http://schemas.microsoft.com/office/drawing/2014/main" id="{9E1CC7B3-3F54-42F0-A707-A9B0CA9D23EB}"/>
              </a:ext>
            </a:extLst>
          </p:cNvPr>
          <p:cNvSpPr/>
          <p:nvPr/>
        </p:nvSpPr>
        <p:spPr bwMode="auto">
          <a:xfrm>
            <a:off x="4999037" y="1973262"/>
            <a:ext cx="6900923" cy="4343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IPv4 and IPv6 Support</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 for multiple network interfaces for routing and firewalls</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Private and/or Public IP addresses (static or dynamic)</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Security Groups for traffic isolation </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Automatic assignment of DNS servers from virtual network or from Azure DNS</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Accelerated Networking</a:t>
            </a:r>
          </a:p>
          <a:p>
            <a:pPr marL="117475"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 Persistence</a:t>
            </a:r>
          </a:p>
        </p:txBody>
      </p:sp>
      <p:grpSp>
        <p:nvGrpSpPr>
          <p:cNvPr id="5" name="Group 4">
            <a:extLst>
              <a:ext uri="{FF2B5EF4-FFF2-40B4-BE49-F238E27FC236}">
                <a16:creationId xmlns:a16="http://schemas.microsoft.com/office/drawing/2014/main" id="{4D6A22E7-BBDE-41BF-B0E3-DF3A1E987F22}"/>
              </a:ext>
            </a:extLst>
          </p:cNvPr>
          <p:cNvGrpSpPr/>
          <p:nvPr/>
        </p:nvGrpSpPr>
        <p:grpSpPr>
          <a:xfrm>
            <a:off x="731837" y="2506662"/>
            <a:ext cx="3581400" cy="3276600"/>
            <a:chOff x="2101632" y="5151658"/>
            <a:chExt cx="1186803" cy="1094514"/>
          </a:xfrm>
        </p:grpSpPr>
        <p:sp>
          <p:nvSpPr>
            <p:cNvPr id="6" name="Freeform 31">
              <a:extLst>
                <a:ext uri="{FF2B5EF4-FFF2-40B4-BE49-F238E27FC236}">
                  <a16:creationId xmlns:a16="http://schemas.microsoft.com/office/drawing/2014/main" id="{D879FFBA-E8C0-4E91-A745-50957B020DC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32">
              <a:extLst>
                <a:ext uri="{FF2B5EF4-FFF2-40B4-BE49-F238E27FC236}">
                  <a16:creationId xmlns:a16="http://schemas.microsoft.com/office/drawing/2014/main" id="{451C5EFC-D172-4D36-A1CA-9F18C2A1FF1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33">
              <a:extLst>
                <a:ext uri="{FF2B5EF4-FFF2-40B4-BE49-F238E27FC236}">
                  <a16:creationId xmlns:a16="http://schemas.microsoft.com/office/drawing/2014/main" id="{7BCEBFD2-D5F2-4947-9244-1066C719766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34">
              <a:extLst>
                <a:ext uri="{FF2B5EF4-FFF2-40B4-BE49-F238E27FC236}">
                  <a16:creationId xmlns:a16="http://schemas.microsoft.com/office/drawing/2014/main" id="{7BCF3F55-A4A2-4F27-BFAE-ADB5CFDAAF4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35">
              <a:extLst>
                <a:ext uri="{FF2B5EF4-FFF2-40B4-BE49-F238E27FC236}">
                  <a16:creationId xmlns:a16="http://schemas.microsoft.com/office/drawing/2014/main" id="{3B625E6B-0B4A-4C5E-8550-D7BA0651EFB5}"/>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36">
              <a:extLst>
                <a:ext uri="{FF2B5EF4-FFF2-40B4-BE49-F238E27FC236}">
                  <a16:creationId xmlns:a16="http://schemas.microsoft.com/office/drawing/2014/main" id="{95FDE0D5-DC3C-4DC3-B399-0C03D182E796}"/>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C8350A3-F23E-484D-AC79-0855DCE7334F}"/>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3" name="Oval 12">
              <a:extLst>
                <a:ext uri="{FF2B5EF4-FFF2-40B4-BE49-F238E27FC236}">
                  <a16:creationId xmlns:a16="http://schemas.microsoft.com/office/drawing/2014/main" id="{BC4CE3F4-4DAA-4C34-971B-1D04E43FE5A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39">
              <a:extLst>
                <a:ext uri="{FF2B5EF4-FFF2-40B4-BE49-F238E27FC236}">
                  <a16:creationId xmlns:a16="http://schemas.microsoft.com/office/drawing/2014/main" id="{EA4F5CE1-AF95-48F0-BF84-E2A148342AB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40">
              <a:extLst>
                <a:ext uri="{FF2B5EF4-FFF2-40B4-BE49-F238E27FC236}">
                  <a16:creationId xmlns:a16="http://schemas.microsoft.com/office/drawing/2014/main" id="{AC916B95-C172-48A4-AA61-F4EEB6E19B3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41">
              <a:extLst>
                <a:ext uri="{FF2B5EF4-FFF2-40B4-BE49-F238E27FC236}">
                  <a16:creationId xmlns:a16="http://schemas.microsoft.com/office/drawing/2014/main" id="{DCC7AE82-17D4-4AB0-8B19-4F4929978937}"/>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22852525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5B55-9A31-4E54-BD41-1030A2EDCD5C}"/>
              </a:ext>
            </a:extLst>
          </p:cNvPr>
          <p:cNvSpPr>
            <a:spLocks noGrp="1"/>
          </p:cNvSpPr>
          <p:nvPr>
            <p:ph type="title"/>
          </p:nvPr>
        </p:nvSpPr>
        <p:spPr/>
        <p:txBody>
          <a:bodyPr/>
          <a:lstStyle/>
          <a:p>
            <a:r>
              <a:rPr lang="en-US" dirty="0"/>
              <a:t>Key Networking Services</a:t>
            </a:r>
          </a:p>
        </p:txBody>
      </p:sp>
      <p:sp>
        <p:nvSpPr>
          <p:cNvPr id="3" name="Text Placeholder 2">
            <a:extLst>
              <a:ext uri="{FF2B5EF4-FFF2-40B4-BE49-F238E27FC236}">
                <a16:creationId xmlns:a16="http://schemas.microsoft.com/office/drawing/2014/main" id="{85FE62B2-BC2E-4BB1-A48A-A208AE3B2CF0}"/>
              </a:ext>
            </a:extLst>
          </p:cNvPr>
          <p:cNvSpPr txBox="1">
            <a:spLocks/>
          </p:cNvSpPr>
          <p:nvPr/>
        </p:nvSpPr>
        <p:spPr>
          <a:xfrm>
            <a:off x="2162926" y="310571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Load Balancer</a:t>
            </a:r>
          </a:p>
        </p:txBody>
      </p:sp>
      <p:pic>
        <p:nvPicPr>
          <p:cNvPr id="4" name="Picture 3">
            <a:extLst>
              <a:ext uri="{FF2B5EF4-FFF2-40B4-BE49-F238E27FC236}">
                <a16:creationId xmlns:a16="http://schemas.microsoft.com/office/drawing/2014/main" id="{148F9D77-2FB7-417A-8B93-6EF9BD510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862" y="3123670"/>
            <a:ext cx="679227" cy="679227"/>
          </a:xfrm>
          <a:prstGeom prst="rect">
            <a:avLst/>
          </a:prstGeom>
        </p:spPr>
      </p:pic>
      <p:pic>
        <p:nvPicPr>
          <p:cNvPr id="5" name="Picture 4">
            <a:extLst>
              <a:ext uri="{FF2B5EF4-FFF2-40B4-BE49-F238E27FC236}">
                <a16:creationId xmlns:a16="http://schemas.microsoft.com/office/drawing/2014/main" id="{BCBB92B8-529A-4032-94F6-8F46F10EDE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1116" y="3945786"/>
            <a:ext cx="679227" cy="679227"/>
          </a:xfrm>
          <a:prstGeom prst="rect">
            <a:avLst/>
          </a:prstGeom>
        </p:spPr>
      </p:pic>
      <p:pic>
        <p:nvPicPr>
          <p:cNvPr id="6" name="Picture 5">
            <a:extLst>
              <a:ext uri="{FF2B5EF4-FFF2-40B4-BE49-F238E27FC236}">
                <a16:creationId xmlns:a16="http://schemas.microsoft.com/office/drawing/2014/main" id="{D5236230-188E-495E-9D54-FFD2C91769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4246" y="4989155"/>
            <a:ext cx="635654" cy="635654"/>
          </a:xfrm>
          <a:prstGeom prst="rect">
            <a:avLst/>
          </a:prstGeom>
        </p:spPr>
      </p:pic>
      <p:sp>
        <p:nvSpPr>
          <p:cNvPr id="8" name="Text Placeholder 2">
            <a:extLst>
              <a:ext uri="{FF2B5EF4-FFF2-40B4-BE49-F238E27FC236}">
                <a16:creationId xmlns:a16="http://schemas.microsoft.com/office/drawing/2014/main" id="{041B8E23-75C9-495B-BB44-958C8A51ABF4}"/>
              </a:ext>
            </a:extLst>
          </p:cNvPr>
          <p:cNvSpPr txBox="1">
            <a:spLocks/>
          </p:cNvSpPr>
          <p:nvPr/>
        </p:nvSpPr>
        <p:spPr>
          <a:xfrm>
            <a:off x="2201687" y="4099997"/>
            <a:ext cx="4571683"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Application Gateway with WAF </a:t>
            </a:r>
          </a:p>
        </p:txBody>
      </p:sp>
      <p:sp>
        <p:nvSpPr>
          <p:cNvPr id="9" name="Text Placeholder 2">
            <a:extLst>
              <a:ext uri="{FF2B5EF4-FFF2-40B4-BE49-F238E27FC236}">
                <a16:creationId xmlns:a16="http://schemas.microsoft.com/office/drawing/2014/main" id="{F2613B81-01ED-4BCA-831C-9F06B370F235}"/>
              </a:ext>
            </a:extLst>
          </p:cNvPr>
          <p:cNvSpPr txBox="1">
            <a:spLocks/>
          </p:cNvSpPr>
          <p:nvPr/>
        </p:nvSpPr>
        <p:spPr>
          <a:xfrm>
            <a:off x="2229213" y="5172024"/>
            <a:ext cx="2957632" cy="7536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Traffic Manager</a:t>
            </a:r>
          </a:p>
        </p:txBody>
      </p:sp>
      <p:sp>
        <p:nvSpPr>
          <p:cNvPr id="10" name="Text Placeholder 2">
            <a:extLst>
              <a:ext uri="{FF2B5EF4-FFF2-40B4-BE49-F238E27FC236}">
                <a16:creationId xmlns:a16="http://schemas.microsoft.com/office/drawing/2014/main" id="{AD98C0A2-3BE3-4D96-B0BC-2ACAE74899EC}"/>
              </a:ext>
            </a:extLst>
          </p:cNvPr>
          <p:cNvSpPr txBox="1">
            <a:spLocks/>
          </p:cNvSpPr>
          <p:nvPr/>
        </p:nvSpPr>
        <p:spPr>
          <a:xfrm>
            <a:off x="2228138" y="2112479"/>
            <a:ext cx="2878683" cy="3798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Virtual Network</a:t>
            </a:r>
          </a:p>
        </p:txBody>
      </p:sp>
      <p:pic>
        <p:nvPicPr>
          <p:cNvPr id="14" name="Picture 13">
            <a:extLst>
              <a:ext uri="{FF2B5EF4-FFF2-40B4-BE49-F238E27FC236}">
                <a16:creationId xmlns:a16="http://schemas.microsoft.com/office/drawing/2014/main" id="{FC5D7630-BF5C-41AC-8953-B2745BE319A0}"/>
              </a:ext>
            </a:extLst>
          </p:cNvPr>
          <p:cNvPicPr>
            <a:picLocks noChangeAspect="1"/>
          </p:cNvPicPr>
          <p:nvPr/>
        </p:nvPicPr>
        <p:blipFill>
          <a:blip r:embed="rId6"/>
          <a:stretch>
            <a:fillRect/>
          </a:stretch>
        </p:blipFill>
        <p:spPr>
          <a:xfrm>
            <a:off x="7075655" y="2105297"/>
            <a:ext cx="590550" cy="581025"/>
          </a:xfrm>
          <a:prstGeom prst="rect">
            <a:avLst/>
          </a:prstGeom>
        </p:spPr>
      </p:pic>
      <p:sp>
        <p:nvSpPr>
          <p:cNvPr id="15" name="Text Placeholder 2">
            <a:extLst>
              <a:ext uri="{FF2B5EF4-FFF2-40B4-BE49-F238E27FC236}">
                <a16:creationId xmlns:a16="http://schemas.microsoft.com/office/drawing/2014/main" id="{447581F4-ADB7-45D5-83C3-0EFD11D7115F}"/>
              </a:ext>
            </a:extLst>
          </p:cNvPr>
          <p:cNvSpPr txBox="1">
            <a:spLocks/>
          </p:cNvSpPr>
          <p:nvPr/>
        </p:nvSpPr>
        <p:spPr>
          <a:xfrm>
            <a:off x="7772396" y="2170995"/>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Firewall</a:t>
            </a:r>
          </a:p>
        </p:txBody>
      </p:sp>
      <p:pic>
        <p:nvPicPr>
          <p:cNvPr id="16" name="Picture 15">
            <a:extLst>
              <a:ext uri="{FF2B5EF4-FFF2-40B4-BE49-F238E27FC236}">
                <a16:creationId xmlns:a16="http://schemas.microsoft.com/office/drawing/2014/main" id="{995AE71D-4C95-40C3-A489-19FB398E1154}"/>
              </a:ext>
            </a:extLst>
          </p:cNvPr>
          <p:cNvPicPr>
            <a:picLocks noChangeAspect="1"/>
          </p:cNvPicPr>
          <p:nvPr/>
        </p:nvPicPr>
        <p:blipFill>
          <a:blip r:embed="rId7"/>
          <a:stretch>
            <a:fillRect/>
          </a:stretch>
        </p:blipFill>
        <p:spPr>
          <a:xfrm>
            <a:off x="7085180" y="3263711"/>
            <a:ext cx="581025" cy="561975"/>
          </a:xfrm>
          <a:prstGeom prst="rect">
            <a:avLst/>
          </a:prstGeom>
        </p:spPr>
      </p:pic>
      <p:sp>
        <p:nvSpPr>
          <p:cNvPr id="17" name="Text Placeholder 2">
            <a:extLst>
              <a:ext uri="{FF2B5EF4-FFF2-40B4-BE49-F238E27FC236}">
                <a16:creationId xmlns:a16="http://schemas.microsoft.com/office/drawing/2014/main" id="{06A1C8D5-09DD-4DEE-8A51-4F3768ACA405}"/>
              </a:ext>
            </a:extLst>
          </p:cNvPr>
          <p:cNvSpPr txBox="1">
            <a:spLocks/>
          </p:cNvSpPr>
          <p:nvPr/>
        </p:nvSpPr>
        <p:spPr>
          <a:xfrm>
            <a:off x="7781920" y="3319936"/>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Front Door</a:t>
            </a:r>
          </a:p>
        </p:txBody>
      </p:sp>
      <p:pic>
        <p:nvPicPr>
          <p:cNvPr id="19" name="Picture 18">
            <a:extLst>
              <a:ext uri="{FF2B5EF4-FFF2-40B4-BE49-F238E27FC236}">
                <a16:creationId xmlns:a16="http://schemas.microsoft.com/office/drawing/2014/main" id="{D58D63BA-FCCD-4108-9587-1A4804B385B1}"/>
              </a:ext>
            </a:extLst>
          </p:cNvPr>
          <p:cNvPicPr>
            <a:picLocks noChangeAspect="1"/>
          </p:cNvPicPr>
          <p:nvPr/>
        </p:nvPicPr>
        <p:blipFill>
          <a:blip r:embed="rId8"/>
          <a:stretch>
            <a:fillRect/>
          </a:stretch>
        </p:blipFill>
        <p:spPr>
          <a:xfrm>
            <a:off x="7005156" y="4226456"/>
            <a:ext cx="780290" cy="780290"/>
          </a:xfrm>
          <a:prstGeom prst="rect">
            <a:avLst/>
          </a:prstGeom>
        </p:spPr>
      </p:pic>
      <p:sp>
        <p:nvSpPr>
          <p:cNvPr id="20" name="Text Placeholder 2">
            <a:extLst>
              <a:ext uri="{FF2B5EF4-FFF2-40B4-BE49-F238E27FC236}">
                <a16:creationId xmlns:a16="http://schemas.microsoft.com/office/drawing/2014/main" id="{FE6D18A8-0850-40E2-86E6-599E1EC89AB3}"/>
              </a:ext>
            </a:extLst>
          </p:cNvPr>
          <p:cNvSpPr txBox="1">
            <a:spLocks/>
          </p:cNvSpPr>
          <p:nvPr/>
        </p:nvSpPr>
        <p:spPr>
          <a:xfrm>
            <a:off x="7921221" y="4423193"/>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Content Delivery Network</a:t>
            </a:r>
          </a:p>
        </p:txBody>
      </p:sp>
      <p:pic>
        <p:nvPicPr>
          <p:cNvPr id="18" name="Picture 17">
            <a:extLst>
              <a:ext uri="{FF2B5EF4-FFF2-40B4-BE49-F238E27FC236}">
                <a16:creationId xmlns:a16="http://schemas.microsoft.com/office/drawing/2014/main" id="{C62CD8D9-7866-44BC-B299-FB5A42B17922}"/>
              </a:ext>
            </a:extLst>
          </p:cNvPr>
          <p:cNvPicPr>
            <a:picLocks noChangeAspect="1"/>
          </p:cNvPicPr>
          <p:nvPr/>
        </p:nvPicPr>
        <p:blipFill>
          <a:blip r:embed="rId9"/>
          <a:stretch>
            <a:fillRect/>
          </a:stretch>
        </p:blipFill>
        <p:spPr>
          <a:xfrm>
            <a:off x="959667" y="1959311"/>
            <a:ext cx="1229675" cy="591573"/>
          </a:xfrm>
          <a:prstGeom prst="rect">
            <a:avLst/>
          </a:prstGeom>
        </p:spPr>
      </p:pic>
      <p:pic>
        <p:nvPicPr>
          <p:cNvPr id="11" name="Picture 10">
            <a:extLst>
              <a:ext uri="{FF2B5EF4-FFF2-40B4-BE49-F238E27FC236}">
                <a16:creationId xmlns:a16="http://schemas.microsoft.com/office/drawing/2014/main" id="{C91C2899-F514-4E2F-9570-3879491836A3}"/>
              </a:ext>
            </a:extLst>
          </p:cNvPr>
          <p:cNvPicPr>
            <a:picLocks noChangeAspect="1"/>
          </p:cNvPicPr>
          <p:nvPr/>
        </p:nvPicPr>
        <p:blipFill>
          <a:blip r:embed="rId10"/>
          <a:stretch>
            <a:fillRect/>
          </a:stretch>
        </p:blipFill>
        <p:spPr>
          <a:xfrm>
            <a:off x="7085180" y="5234498"/>
            <a:ext cx="714780" cy="533520"/>
          </a:xfrm>
          <a:prstGeom prst="rect">
            <a:avLst/>
          </a:prstGeom>
        </p:spPr>
      </p:pic>
      <p:sp>
        <p:nvSpPr>
          <p:cNvPr id="21" name="Text Placeholder 2">
            <a:extLst>
              <a:ext uri="{FF2B5EF4-FFF2-40B4-BE49-F238E27FC236}">
                <a16:creationId xmlns:a16="http://schemas.microsoft.com/office/drawing/2014/main" id="{CCDD4431-27C1-44C1-8A50-B88E852459AE}"/>
              </a:ext>
            </a:extLst>
          </p:cNvPr>
          <p:cNvSpPr txBox="1">
            <a:spLocks/>
          </p:cNvSpPr>
          <p:nvPr/>
        </p:nvSpPr>
        <p:spPr>
          <a:xfrm>
            <a:off x="7921221" y="5311313"/>
            <a:ext cx="3375128"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Network Watcher</a:t>
            </a:r>
          </a:p>
        </p:txBody>
      </p:sp>
    </p:spTree>
    <p:extLst>
      <p:ext uri="{BB962C8B-B14F-4D97-AF65-F5344CB8AC3E}">
        <p14:creationId xmlns:p14="http://schemas.microsoft.com/office/powerpoint/2010/main" val="18044506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57260-D6E1-4D07-93E1-6694151123C9}"/>
              </a:ext>
            </a:extLst>
          </p:cNvPr>
          <p:cNvSpPr>
            <a:spLocks noGrp="1"/>
          </p:cNvSpPr>
          <p:nvPr>
            <p:ph type="title"/>
          </p:nvPr>
        </p:nvSpPr>
        <p:spPr/>
        <p:txBody>
          <a:bodyPr/>
          <a:lstStyle/>
          <a:p>
            <a:r>
              <a:rPr lang="en-US" dirty="0"/>
              <a:t>Azure Virtual Networks</a:t>
            </a:r>
          </a:p>
        </p:txBody>
      </p:sp>
      <p:sp>
        <p:nvSpPr>
          <p:cNvPr id="4" name="Text Placeholder 3">
            <a:extLst>
              <a:ext uri="{FF2B5EF4-FFF2-40B4-BE49-F238E27FC236}">
                <a16:creationId xmlns:a16="http://schemas.microsoft.com/office/drawing/2014/main" id="{94341051-10A1-41A2-9C71-045F51853F54}"/>
              </a:ext>
            </a:extLst>
          </p:cNvPr>
          <p:cNvSpPr>
            <a:spLocks noGrp="1"/>
          </p:cNvSpPr>
          <p:nvPr>
            <p:ph type="body" sz="quarter" idx="10"/>
          </p:nvPr>
        </p:nvSpPr>
        <p:spPr>
          <a:xfrm>
            <a:off x="584200" y="1435497"/>
            <a:ext cx="11018520" cy="5355312"/>
          </a:xfrm>
        </p:spPr>
        <p:txBody>
          <a:bodyPr/>
          <a:lstStyle/>
          <a:p>
            <a:r>
              <a:rPr lang="en-US" dirty="0"/>
              <a:t>Enables many types of Azure resources, such as Azure Virtual Machines (VM), to securely communicate with each other, the internet, and on-premises networks.</a:t>
            </a:r>
          </a:p>
          <a:p>
            <a:r>
              <a:rPr lang="en-US" dirty="0"/>
              <a:t>Isolation and segmentation</a:t>
            </a:r>
          </a:p>
          <a:p>
            <a:pPr lvl="1"/>
            <a:r>
              <a:rPr lang="en-US" dirty="0"/>
              <a:t>Each </a:t>
            </a:r>
            <a:r>
              <a:rPr lang="en-US" dirty="0" err="1"/>
              <a:t>vnet</a:t>
            </a:r>
            <a:r>
              <a:rPr lang="en-US" dirty="0"/>
              <a:t> is isolated from other </a:t>
            </a:r>
            <a:r>
              <a:rPr lang="en-US" dirty="0" err="1"/>
              <a:t>vnets</a:t>
            </a:r>
            <a:r>
              <a:rPr lang="en-US" dirty="0"/>
              <a:t> by default.</a:t>
            </a:r>
          </a:p>
          <a:p>
            <a:r>
              <a:rPr lang="en-US" dirty="0"/>
              <a:t>Communicate with the internet</a:t>
            </a:r>
          </a:p>
          <a:p>
            <a:pPr lvl="1"/>
            <a:r>
              <a:rPr lang="en-US" dirty="0"/>
              <a:t>All resources in a virtual network can communicate outbound to the internet, by default. </a:t>
            </a:r>
          </a:p>
          <a:p>
            <a:r>
              <a:rPr lang="en-US" dirty="0"/>
              <a:t>Communicate between Azure resources</a:t>
            </a:r>
          </a:p>
          <a:p>
            <a:pPr lvl="1"/>
            <a:r>
              <a:rPr lang="en-US" dirty="0"/>
              <a:t>Through a virtual network.</a:t>
            </a:r>
          </a:p>
          <a:p>
            <a:pPr lvl="1"/>
            <a:r>
              <a:rPr lang="en-US" dirty="0"/>
              <a:t>Through a virtual network service endpoint.</a:t>
            </a:r>
          </a:p>
          <a:p>
            <a:endParaRPr lang="en-US" dirty="0"/>
          </a:p>
          <a:p>
            <a:endParaRPr lang="en-US" dirty="0"/>
          </a:p>
        </p:txBody>
      </p:sp>
      <p:pic>
        <p:nvPicPr>
          <p:cNvPr id="5" name="Picture 4">
            <a:extLst>
              <a:ext uri="{FF2B5EF4-FFF2-40B4-BE49-F238E27FC236}">
                <a16:creationId xmlns:a16="http://schemas.microsoft.com/office/drawing/2014/main" id="{7D659441-AE4B-47B1-87F5-98B580142F3D}"/>
              </a:ext>
            </a:extLst>
          </p:cNvPr>
          <p:cNvPicPr>
            <a:picLocks noChangeAspect="1"/>
          </p:cNvPicPr>
          <p:nvPr/>
        </p:nvPicPr>
        <p:blipFill>
          <a:blip r:embed="rId2"/>
          <a:stretch>
            <a:fillRect/>
          </a:stretch>
        </p:blipFill>
        <p:spPr>
          <a:xfrm>
            <a:off x="10684158" y="216489"/>
            <a:ext cx="1395273" cy="671239"/>
          </a:xfrm>
          <a:prstGeom prst="rect">
            <a:avLst/>
          </a:prstGeom>
        </p:spPr>
      </p:pic>
    </p:spTree>
    <p:extLst>
      <p:ext uri="{BB962C8B-B14F-4D97-AF65-F5344CB8AC3E}">
        <p14:creationId xmlns:p14="http://schemas.microsoft.com/office/powerpoint/2010/main" val="12467269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57260-D6E1-4D07-93E1-6694151123C9}"/>
              </a:ext>
            </a:extLst>
          </p:cNvPr>
          <p:cNvSpPr>
            <a:spLocks noGrp="1"/>
          </p:cNvSpPr>
          <p:nvPr>
            <p:ph type="title"/>
          </p:nvPr>
        </p:nvSpPr>
        <p:spPr/>
        <p:txBody>
          <a:bodyPr/>
          <a:lstStyle/>
          <a:p>
            <a:r>
              <a:rPr lang="en-US" dirty="0"/>
              <a:t>Azure Virtual Networks</a:t>
            </a:r>
          </a:p>
        </p:txBody>
      </p:sp>
      <p:sp>
        <p:nvSpPr>
          <p:cNvPr id="4" name="Text Placeholder 3">
            <a:extLst>
              <a:ext uri="{FF2B5EF4-FFF2-40B4-BE49-F238E27FC236}">
                <a16:creationId xmlns:a16="http://schemas.microsoft.com/office/drawing/2014/main" id="{94341051-10A1-41A2-9C71-045F51853F54}"/>
              </a:ext>
            </a:extLst>
          </p:cNvPr>
          <p:cNvSpPr>
            <a:spLocks noGrp="1"/>
          </p:cNvSpPr>
          <p:nvPr>
            <p:ph type="body" sz="quarter" idx="10"/>
          </p:nvPr>
        </p:nvSpPr>
        <p:spPr>
          <a:xfrm>
            <a:off x="584200" y="1435497"/>
            <a:ext cx="11018520" cy="4345805"/>
          </a:xfrm>
        </p:spPr>
        <p:txBody>
          <a:bodyPr/>
          <a:lstStyle/>
          <a:p>
            <a:r>
              <a:rPr lang="en-US" dirty="0"/>
              <a:t>Communicate with on-prem resources</a:t>
            </a:r>
          </a:p>
          <a:p>
            <a:pPr lvl="1"/>
            <a:r>
              <a:rPr lang="en-US" dirty="0"/>
              <a:t>Via P2S and S2S VPNs and ExpressRoute</a:t>
            </a:r>
          </a:p>
          <a:p>
            <a:r>
              <a:rPr lang="en-US" dirty="0"/>
              <a:t>Filter network traffic</a:t>
            </a:r>
          </a:p>
          <a:p>
            <a:pPr lvl="1"/>
            <a:r>
              <a:rPr lang="en-US" dirty="0"/>
              <a:t>Using Network security groups with security rules</a:t>
            </a:r>
          </a:p>
          <a:p>
            <a:pPr lvl="1"/>
            <a:r>
              <a:rPr lang="en-US" dirty="0"/>
              <a:t>Network virtual appliances</a:t>
            </a:r>
          </a:p>
          <a:p>
            <a:r>
              <a:rPr lang="en-US" dirty="0"/>
              <a:t>Route network traffic</a:t>
            </a:r>
          </a:p>
          <a:p>
            <a:pPr lvl="1"/>
            <a:r>
              <a:rPr lang="en-US" dirty="0"/>
              <a:t>Route tables </a:t>
            </a:r>
          </a:p>
          <a:p>
            <a:pPr lvl="1"/>
            <a:r>
              <a:rPr lang="en-US" dirty="0"/>
              <a:t>BGR routes</a:t>
            </a:r>
          </a:p>
          <a:p>
            <a:endParaRPr lang="en-US" dirty="0"/>
          </a:p>
          <a:p>
            <a:endParaRPr lang="en-US" dirty="0"/>
          </a:p>
        </p:txBody>
      </p:sp>
      <p:pic>
        <p:nvPicPr>
          <p:cNvPr id="5" name="Picture 4">
            <a:extLst>
              <a:ext uri="{FF2B5EF4-FFF2-40B4-BE49-F238E27FC236}">
                <a16:creationId xmlns:a16="http://schemas.microsoft.com/office/drawing/2014/main" id="{D36F9FF0-CE13-44FD-A1EA-4EF50EFAB838}"/>
              </a:ext>
            </a:extLst>
          </p:cNvPr>
          <p:cNvPicPr>
            <a:picLocks noChangeAspect="1"/>
          </p:cNvPicPr>
          <p:nvPr/>
        </p:nvPicPr>
        <p:blipFill>
          <a:blip r:embed="rId2"/>
          <a:stretch>
            <a:fillRect/>
          </a:stretch>
        </p:blipFill>
        <p:spPr>
          <a:xfrm>
            <a:off x="10684158" y="216489"/>
            <a:ext cx="1395273" cy="671239"/>
          </a:xfrm>
          <a:prstGeom prst="rect">
            <a:avLst/>
          </a:prstGeom>
        </p:spPr>
      </p:pic>
    </p:spTree>
    <p:extLst>
      <p:ext uri="{BB962C8B-B14F-4D97-AF65-F5344CB8AC3E}">
        <p14:creationId xmlns:p14="http://schemas.microsoft.com/office/powerpoint/2010/main" val="9916590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6C4-8092-4223-9997-DCC05231A691}"/>
              </a:ext>
            </a:extLst>
          </p:cNvPr>
          <p:cNvSpPr>
            <a:spLocks noGrp="1"/>
          </p:cNvSpPr>
          <p:nvPr>
            <p:ph type="title"/>
          </p:nvPr>
        </p:nvSpPr>
        <p:spPr/>
        <p:txBody>
          <a:bodyPr/>
          <a:lstStyle/>
          <a:p>
            <a:r>
              <a:rPr lang="en-US" dirty="0"/>
              <a:t>Network Load Balancer </a:t>
            </a:r>
          </a:p>
        </p:txBody>
      </p:sp>
      <p:sp>
        <p:nvSpPr>
          <p:cNvPr id="3" name="Text Placeholder 2">
            <a:extLst>
              <a:ext uri="{FF2B5EF4-FFF2-40B4-BE49-F238E27FC236}">
                <a16:creationId xmlns:a16="http://schemas.microsoft.com/office/drawing/2014/main" id="{95770107-AA08-4315-9E72-1CF64772AA52}"/>
              </a:ext>
            </a:extLst>
          </p:cNvPr>
          <p:cNvSpPr>
            <a:spLocks noGrp="1"/>
          </p:cNvSpPr>
          <p:nvPr>
            <p:ph type="body" sz="quarter" idx="10"/>
          </p:nvPr>
        </p:nvSpPr>
        <p:spPr>
          <a:xfrm>
            <a:off x="584200" y="1435497"/>
            <a:ext cx="4377459" cy="3040832"/>
          </a:xfrm>
        </p:spPr>
        <p:txBody>
          <a:bodyPr/>
          <a:lstStyle/>
          <a:p>
            <a:r>
              <a:rPr lang="en-US" dirty="0"/>
              <a:t>Scale your applications and create high availability for your services. </a:t>
            </a:r>
          </a:p>
          <a:p>
            <a:r>
              <a:rPr lang="en-US" dirty="0"/>
              <a:t>Two SKUs, each differing in scenario scale, features, and pricing. </a:t>
            </a:r>
          </a:p>
          <a:p>
            <a:pPr lvl="1"/>
            <a:r>
              <a:rPr lang="en-US" dirty="0"/>
              <a:t>Basic &amp; Standard</a:t>
            </a:r>
          </a:p>
        </p:txBody>
      </p:sp>
      <p:sp>
        <p:nvSpPr>
          <p:cNvPr id="4" name="Text Placeholder 2">
            <a:extLst>
              <a:ext uri="{FF2B5EF4-FFF2-40B4-BE49-F238E27FC236}">
                <a16:creationId xmlns:a16="http://schemas.microsoft.com/office/drawing/2014/main" id="{76CA1CC4-8AB6-4DC9-8E96-DFA1C661EA1F}"/>
              </a:ext>
            </a:extLst>
          </p:cNvPr>
          <p:cNvSpPr txBox="1">
            <a:spLocks/>
          </p:cNvSpPr>
          <p:nvPr/>
        </p:nvSpPr>
        <p:spPr>
          <a:xfrm>
            <a:off x="10222964" y="267255"/>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Load Balancer</a:t>
            </a:r>
          </a:p>
        </p:txBody>
      </p:sp>
      <p:pic>
        <p:nvPicPr>
          <p:cNvPr id="5" name="Picture 4">
            <a:extLst>
              <a:ext uri="{FF2B5EF4-FFF2-40B4-BE49-F238E27FC236}">
                <a16:creationId xmlns:a16="http://schemas.microsoft.com/office/drawing/2014/main" id="{1CFF9E10-7241-484C-A1D7-48BAAF9621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1130" y="149131"/>
            <a:ext cx="679227" cy="679227"/>
          </a:xfrm>
          <a:prstGeom prst="rect">
            <a:avLst/>
          </a:prstGeom>
        </p:spPr>
      </p:pic>
      <p:pic>
        <p:nvPicPr>
          <p:cNvPr id="6" name="Picture 5">
            <a:extLst>
              <a:ext uri="{FF2B5EF4-FFF2-40B4-BE49-F238E27FC236}">
                <a16:creationId xmlns:a16="http://schemas.microsoft.com/office/drawing/2014/main" id="{181EEB32-B51F-446A-A7C0-8CFA2E7EC21E}"/>
              </a:ext>
            </a:extLst>
          </p:cNvPr>
          <p:cNvPicPr>
            <a:picLocks noChangeAspect="1"/>
          </p:cNvPicPr>
          <p:nvPr/>
        </p:nvPicPr>
        <p:blipFill>
          <a:blip r:embed="rId3"/>
          <a:stretch>
            <a:fillRect/>
          </a:stretch>
        </p:blipFill>
        <p:spPr>
          <a:xfrm>
            <a:off x="5026602" y="1647825"/>
            <a:ext cx="6991350" cy="4476750"/>
          </a:xfrm>
          <a:prstGeom prst="rect">
            <a:avLst/>
          </a:prstGeom>
        </p:spPr>
      </p:pic>
    </p:spTree>
    <p:extLst>
      <p:ext uri="{BB962C8B-B14F-4D97-AF65-F5344CB8AC3E}">
        <p14:creationId xmlns:p14="http://schemas.microsoft.com/office/powerpoint/2010/main" val="18796041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6C4-8092-4223-9997-DCC05231A691}"/>
              </a:ext>
            </a:extLst>
          </p:cNvPr>
          <p:cNvSpPr>
            <a:spLocks noGrp="1"/>
          </p:cNvSpPr>
          <p:nvPr>
            <p:ph type="title"/>
          </p:nvPr>
        </p:nvSpPr>
        <p:spPr/>
        <p:txBody>
          <a:bodyPr/>
          <a:lstStyle/>
          <a:p>
            <a:r>
              <a:rPr lang="en-US" dirty="0"/>
              <a:t>Network Load Balancer - Public</a:t>
            </a:r>
          </a:p>
        </p:txBody>
      </p:sp>
      <p:sp>
        <p:nvSpPr>
          <p:cNvPr id="3" name="Text Placeholder 2">
            <a:extLst>
              <a:ext uri="{FF2B5EF4-FFF2-40B4-BE49-F238E27FC236}">
                <a16:creationId xmlns:a16="http://schemas.microsoft.com/office/drawing/2014/main" id="{95770107-AA08-4315-9E72-1CF64772AA52}"/>
              </a:ext>
            </a:extLst>
          </p:cNvPr>
          <p:cNvSpPr>
            <a:spLocks noGrp="1"/>
          </p:cNvSpPr>
          <p:nvPr>
            <p:ph type="body" sz="quarter" idx="10"/>
          </p:nvPr>
        </p:nvSpPr>
        <p:spPr>
          <a:xfrm>
            <a:off x="584200" y="1435497"/>
            <a:ext cx="4377459" cy="3016210"/>
          </a:xfrm>
        </p:spPr>
        <p:txBody>
          <a:bodyPr/>
          <a:lstStyle/>
          <a:p>
            <a:r>
              <a:rPr lang="en-US" dirty="0"/>
              <a:t>Maps the public IP address and port number of incoming traffic to the private IP address and port number of the VM, and vice versa for the response traffic from the VM.</a:t>
            </a:r>
          </a:p>
        </p:txBody>
      </p:sp>
      <p:sp>
        <p:nvSpPr>
          <p:cNvPr id="4" name="Text Placeholder 2">
            <a:extLst>
              <a:ext uri="{FF2B5EF4-FFF2-40B4-BE49-F238E27FC236}">
                <a16:creationId xmlns:a16="http://schemas.microsoft.com/office/drawing/2014/main" id="{76CA1CC4-8AB6-4DC9-8E96-DFA1C661EA1F}"/>
              </a:ext>
            </a:extLst>
          </p:cNvPr>
          <p:cNvSpPr txBox="1">
            <a:spLocks/>
          </p:cNvSpPr>
          <p:nvPr/>
        </p:nvSpPr>
        <p:spPr>
          <a:xfrm>
            <a:off x="10222964" y="267255"/>
            <a:ext cx="2943895" cy="3798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1A1A1A">
                    <a:lumMod val="90000"/>
                    <a:lumOff val="10000"/>
                  </a:srgbClr>
                </a:solidFill>
                <a:effectLst/>
                <a:uLnTx/>
                <a:uFillTx/>
                <a:latin typeface="Segoe UI Semibold"/>
                <a:ea typeface="+mn-ea"/>
                <a:cs typeface="+mn-cs"/>
              </a:rPr>
              <a:t>Load Balancer</a:t>
            </a:r>
          </a:p>
        </p:txBody>
      </p:sp>
      <p:pic>
        <p:nvPicPr>
          <p:cNvPr id="5" name="Picture 4">
            <a:extLst>
              <a:ext uri="{FF2B5EF4-FFF2-40B4-BE49-F238E27FC236}">
                <a16:creationId xmlns:a16="http://schemas.microsoft.com/office/drawing/2014/main" id="{1CFF9E10-7241-484C-A1D7-48BAAF9621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1130" y="149131"/>
            <a:ext cx="679227" cy="679227"/>
          </a:xfrm>
          <a:prstGeom prst="rect">
            <a:avLst/>
          </a:prstGeom>
        </p:spPr>
      </p:pic>
      <p:pic>
        <p:nvPicPr>
          <p:cNvPr id="7" name="Picture 6">
            <a:extLst>
              <a:ext uri="{FF2B5EF4-FFF2-40B4-BE49-F238E27FC236}">
                <a16:creationId xmlns:a16="http://schemas.microsoft.com/office/drawing/2014/main" id="{2640375F-872E-42B7-AE10-E61BC18713A1}"/>
              </a:ext>
            </a:extLst>
          </p:cNvPr>
          <p:cNvPicPr>
            <a:picLocks noChangeAspect="1"/>
          </p:cNvPicPr>
          <p:nvPr/>
        </p:nvPicPr>
        <p:blipFill>
          <a:blip r:embed="rId3"/>
          <a:stretch>
            <a:fillRect/>
          </a:stretch>
        </p:blipFill>
        <p:spPr>
          <a:xfrm>
            <a:off x="6771292" y="1281112"/>
            <a:ext cx="5019675" cy="4981575"/>
          </a:xfrm>
          <a:prstGeom prst="rect">
            <a:avLst/>
          </a:prstGeom>
        </p:spPr>
      </p:pic>
    </p:spTree>
    <p:extLst>
      <p:ext uri="{BB962C8B-B14F-4D97-AF65-F5344CB8AC3E}">
        <p14:creationId xmlns:p14="http://schemas.microsoft.com/office/powerpoint/2010/main" val="3884223840"/>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B6B2E9CC90FD43AFDF71AAC07E5223" ma:contentTypeVersion="2" ma:contentTypeDescription="Create a new document." ma:contentTypeScope="" ma:versionID="fcfa1efd7f51f5b0bb91096e0a7c6c83">
  <xsd:schema xmlns:xsd="http://www.w3.org/2001/XMLSchema" xmlns:xs="http://www.w3.org/2001/XMLSchema" xmlns:p="http://schemas.microsoft.com/office/2006/metadata/properties" xmlns:ns2="4d431518-3490-47ae-ad22-2a9630ba0f7c" targetNamespace="http://schemas.microsoft.com/office/2006/metadata/properties" ma:root="true" ma:fieldsID="437eb5dbbe195800cfebb001710b297a" ns2:_="">
    <xsd:import namespace="4d431518-3490-47ae-ad22-2a9630ba0f7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31518-3490-47ae-ad22-2a9630ba0f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89AEB3-F23D-4DED-883F-790369BD83D2}">
  <ds:schemaRefs>
    <ds:schemaRef ds:uri="http://schemas.microsoft.com/sharepoint/v3/contenttype/forms"/>
  </ds:schemaRefs>
</ds:datastoreItem>
</file>

<file path=customXml/itemProps2.xml><?xml version="1.0" encoding="utf-8"?>
<ds:datastoreItem xmlns:ds="http://schemas.openxmlformats.org/officeDocument/2006/customXml" ds:itemID="{C4F9362E-9BF2-4153-8CEC-358E71BD9E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31518-3490-47ae-ad22-2a9630ba0f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2E7FBB-D536-4B00-8A9C-F545F28D5AA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d431518-3490-47ae-ad22-2a9630ba0f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103</TotalTime>
  <Words>888</Words>
  <Application>Microsoft Office PowerPoint</Application>
  <PresentationFormat>Widescreen</PresentationFormat>
  <Paragraphs>117</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Consolas</vt:lpstr>
      <vt:lpstr>Segoe UI</vt:lpstr>
      <vt:lpstr>Segoe UI Semibold</vt:lpstr>
      <vt:lpstr>Segoe UI Semilight</vt:lpstr>
      <vt:lpstr>Wingdings</vt:lpstr>
      <vt:lpstr>5-50203_Microsoft_Ignite_Template</vt:lpstr>
      <vt:lpstr>Azure Networking</vt:lpstr>
      <vt:lpstr>Azure Networking</vt:lpstr>
      <vt:lpstr>Azure Networking</vt:lpstr>
      <vt:lpstr>Virtual Machine Networking</vt:lpstr>
      <vt:lpstr>Key Networking Services</vt:lpstr>
      <vt:lpstr>Azure Virtual Networks</vt:lpstr>
      <vt:lpstr>Azure Virtual Networks</vt:lpstr>
      <vt:lpstr>Network Load Balancer </vt:lpstr>
      <vt:lpstr>Network Load Balancer - Public</vt:lpstr>
      <vt:lpstr>Network Load Balancer - Internal</vt:lpstr>
      <vt:lpstr>Azure Application Gateway</vt:lpstr>
      <vt:lpstr>Traffic Manager</vt:lpstr>
      <vt:lpstr>Firewall</vt:lpstr>
      <vt:lpstr>Front Door</vt:lpstr>
      <vt:lpstr>Content Delivery Network</vt:lpstr>
      <vt:lpstr>Network Watcher</vt:lpstr>
      <vt:lpstr>Azure Networking</vt:lpstr>
      <vt:lpstr>Hybrid Connectivity </vt:lpstr>
      <vt:lpstr>ExpressRoute</vt:lpstr>
      <vt:lpstr>ExpressRoute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Networking</dc:title>
  <dc:creator>Jeff Wagner</dc:creator>
  <cp:lastModifiedBy>Tom Vanek</cp:lastModifiedBy>
  <cp:revision>1</cp:revision>
  <dcterms:created xsi:type="dcterms:W3CDTF">2018-10-08T00:00:28Z</dcterms:created>
  <dcterms:modified xsi:type="dcterms:W3CDTF">2018-10-08T14:31:18Z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jwagner@microsoft.com</vt:lpwstr>
  </property>
  <property fmtid="{D5CDD505-2E9C-101B-9397-08002B2CF9AE}" pid="5" name="MSIP_Label_f42aa342-8706-4288-bd11-ebb85995028c_SetDate">
    <vt:lpwstr>2018-10-08T00:02:07.2820930Z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0x010100A7B6B2E9CC90FD43AFDF71AAC07E5223</vt:lpwstr>
  </property>
</Properties>
</file>